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ADFD7-E654-4E2A-95C6-537006B70C2C}" v="286" dt="2023-04-16T14:44:58.433"/>
    <p1510:client id="{F59CA636-8A70-1D44-272A-02A1B68BA449}" v="72" dt="2023-05-09T12:12:3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8" d="100"/>
          <a:sy n="68" d="100"/>
        </p:scale>
        <p:origin x="-400" y="-6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pPr/>
              <a:t>5/15/2023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5690282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1A6AA8-A04B-4104-9AE2-BD48D340E27F}"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167841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4E0BF79-FAC6-4A96-8DE1-F7B82E2E1652}" type="datetimeFigureOut">
              <a:rPr lang="en-US" dirty="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407355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2FF5DD9-2C52-442D-92E2-8072C0C3D7CD}" type="datetimeFigureOut">
              <a:rPr lang="en-US" dirty="0"/>
              <a:pPr/>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01594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cstate="print">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pPr/>
              <a:t>5/15/2023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41780902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BD3D6FB-79CC-4683-A046-BBE785BA1BED}" type="datetimeFigureOut">
              <a:rPr lang="en-US" dirty="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13013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512B3E8-48F1-4B23-8498-D8A04A81EC9C}" type="datetimeFigureOut">
              <a:rPr lang="en-US" dirty="0"/>
              <a:pPr/>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13591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dirty="0"/>
              <a:pPr/>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24307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pPr/>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11243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pPr/>
              <a:t>5/15/2023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39916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dirty="0"/>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pPr/>
              <a:t>5/15/2023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94192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pPr/>
              <a:t>5/15/2023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9490012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s.abcdef.wiki/wiki/Rothschild_family"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wikipedia.org/wiki/Stosunki_polsko-litewski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indoor, close&#10;&#10;Description automatically generated">
            <a:extLst>
              <a:ext uri="{FF2B5EF4-FFF2-40B4-BE49-F238E27FC236}">
                <a16:creationId xmlns:a16="http://schemas.microsoft.com/office/drawing/2014/main" xmlns="" id="{0101F90E-51B4-C270-66DC-0D4D22D31EE2}"/>
              </a:ext>
            </a:extLst>
          </p:cNvPr>
          <p:cNvPicPr>
            <a:picLocks noChangeAspect="1"/>
          </p:cNvPicPr>
          <p:nvPr/>
        </p:nvPicPr>
        <p:blipFill rotWithShape="1">
          <a:blip r:embed="rId2" cstate="print">
            <a:alphaModFix amt="45000"/>
          </a:blip>
          <a:srcRect t="14459" b="63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xmlns="" id="{D6460C00-D2BC-F2C7-8EA3-BAF8994EF1E0}"/>
              </a:ext>
            </a:extLst>
          </p:cNvPr>
          <p:cNvSpPr>
            <a:spLocks noGrp="1"/>
          </p:cNvSpPr>
          <p:nvPr>
            <p:ph type="ctrTitle"/>
          </p:nvPr>
        </p:nvSpPr>
        <p:spPr>
          <a:xfrm>
            <a:off x="1561708" y="2091263"/>
            <a:ext cx="9068586" cy="2461504"/>
          </a:xfrm>
        </p:spPr>
        <p:txBody>
          <a:bodyPr>
            <a:normAutofit/>
          </a:bodyPr>
          <a:lstStyle/>
          <a:p>
            <a:r>
              <a:rPr lang="en-US" sz="5200">
                <a:latin typeface="Calibri Light"/>
                <a:ea typeface="+mj-lt"/>
                <a:cs typeface="+mj-lt"/>
              </a:rPr>
              <a:t>Historical connections between Poland and Lithuania</a:t>
            </a:r>
            <a:endParaRPr lang="en-US" sz="5200">
              <a:latin typeface="Calibri Light"/>
              <a:cs typeface="Calibri"/>
            </a:endParaRPr>
          </a:p>
        </p:txBody>
      </p:sp>
      <p:sp>
        <p:nvSpPr>
          <p:cNvPr id="3" name="Subtitle 2">
            <a:extLst>
              <a:ext uri="{FF2B5EF4-FFF2-40B4-BE49-F238E27FC236}">
                <a16:creationId xmlns:a16="http://schemas.microsoft.com/office/drawing/2014/main" xmlns="" id="{5C7124BC-8CD1-871E-0EA6-24DF90DB2175}"/>
              </a:ext>
            </a:extLst>
          </p:cNvPr>
          <p:cNvSpPr>
            <a:spLocks noGrp="1"/>
          </p:cNvSpPr>
          <p:nvPr>
            <p:ph type="subTitle" idx="1"/>
          </p:nvPr>
        </p:nvSpPr>
        <p:spPr>
          <a:xfrm>
            <a:off x="1561708" y="4623127"/>
            <a:ext cx="9070848" cy="457201"/>
          </a:xfrm>
        </p:spPr>
        <p:txBody>
          <a:bodyPr vert="horz" lIns="91440" tIns="45720" rIns="91440" bIns="45720" rtlCol="0" anchor="t">
            <a:normAutofit/>
          </a:bodyPr>
          <a:lstStyle/>
          <a:p>
            <a:r>
              <a:rPr lang="en-US" dirty="0">
                <a:latin typeface="Calibri Light"/>
                <a:cs typeface="Calibri Light"/>
              </a:rPr>
              <a:t>By Leon Stepaniak</a:t>
            </a:r>
          </a:p>
        </p:txBody>
      </p:sp>
      <p:sp>
        <p:nvSpPr>
          <p:cNvPr id="13" name="Rectangle 12">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xmlns="" val="9998133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565B2778-6678-45B6-9A79-C0910CFCA0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1FE05C6F-7AAF-29B9-8F47-04AFEF895DDD}"/>
              </a:ext>
            </a:extLst>
          </p:cNvPr>
          <p:cNvSpPr>
            <a:spLocks noGrp="1"/>
          </p:cNvSpPr>
          <p:nvPr>
            <p:ph type="title"/>
          </p:nvPr>
        </p:nvSpPr>
        <p:spPr>
          <a:xfrm>
            <a:off x="672035" y="593432"/>
            <a:ext cx="6281928" cy="1744183"/>
          </a:xfrm>
        </p:spPr>
        <p:txBody>
          <a:bodyPr vert="horz" lIns="91440" tIns="45720" rIns="91440" bIns="45720" rtlCol="0" anchor="ctr">
            <a:normAutofit/>
          </a:bodyPr>
          <a:lstStyle/>
          <a:p>
            <a:r>
              <a:rPr lang="en-US" sz="6000" b="1" dirty="0">
                <a:latin typeface="Calibri Light"/>
                <a:cs typeface="Calibri Light"/>
              </a:rPr>
              <a:t>How it started?</a:t>
            </a:r>
          </a:p>
        </p:txBody>
      </p:sp>
      <p:sp>
        <p:nvSpPr>
          <p:cNvPr id="3" name="TextBox 2">
            <a:extLst>
              <a:ext uri="{FF2B5EF4-FFF2-40B4-BE49-F238E27FC236}">
                <a16:creationId xmlns:a16="http://schemas.microsoft.com/office/drawing/2014/main" xmlns="" id="{ABA7CB48-C9D0-5141-C4F1-65D0A4A0CE23}"/>
              </a:ext>
            </a:extLst>
          </p:cNvPr>
          <p:cNvSpPr txBox="1"/>
          <p:nvPr/>
        </p:nvSpPr>
        <p:spPr>
          <a:xfrm>
            <a:off x="524551" y="2202229"/>
            <a:ext cx="6859573" cy="385739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1">
                  <a:lumMod val="85000"/>
                  <a:lumOff val="15000"/>
                </a:schemeClr>
              </a:buClr>
            </a:pPr>
            <a:r>
              <a:rPr lang="en-US" sz="2200" dirty="0"/>
              <a:t>The beginnings of the history of relations between these countries </a:t>
            </a:r>
            <a:r>
              <a:rPr lang="en-US" sz="2200" dirty="0" smtClean="0"/>
              <a:t>date</a:t>
            </a:r>
            <a:r>
              <a:rPr lang="pl-PL" sz="2200" dirty="0" smtClean="0"/>
              <a:t>s</a:t>
            </a:r>
            <a:r>
              <a:rPr lang="en-US" sz="2200" dirty="0" smtClean="0"/>
              <a:t> </a:t>
            </a:r>
            <a:r>
              <a:rPr lang="en-US" sz="2200" dirty="0"/>
              <a:t>back to the 13th century, when the country united by Mindaugas, having seized part of Ruthenia, got into the first neighborly disputes with Polish princes. The era of mutual fights and invasions, although briefly interrupted by the alliance of Władysław </a:t>
            </a:r>
            <a:r>
              <a:rPr lang="en-US" sz="2200" dirty="0" err="1"/>
              <a:t>Łokietek</a:t>
            </a:r>
            <a:r>
              <a:rPr lang="en-US" sz="2200" dirty="0"/>
              <a:t> with Gediminas, lasted in practice until 1385, when the first Polish-Lithuanian personal union was concluded - the union in </a:t>
            </a:r>
            <a:r>
              <a:rPr lang="en-US" sz="2200" dirty="0" err="1"/>
              <a:t>Krewo</a:t>
            </a:r>
            <a:r>
              <a:rPr lang="en-US" sz="2200" dirty="0"/>
              <a:t> </a:t>
            </a:r>
            <a:r>
              <a:rPr lang="en-US" sz="2200" dirty="0" smtClean="0"/>
              <a:t>-</a:t>
            </a:r>
            <a:r>
              <a:rPr lang="pl-PL" sz="2200" dirty="0" smtClean="0"/>
              <a:t> </a:t>
            </a:r>
            <a:r>
              <a:rPr lang="pl-PL" sz="2200" dirty="0" err="1" smtClean="0"/>
              <a:t>is</a:t>
            </a:r>
            <a:r>
              <a:rPr lang="en-US" sz="2200" dirty="0" smtClean="0"/>
              <a:t> </a:t>
            </a:r>
            <a:r>
              <a:rPr lang="en-US" sz="2200" dirty="0"/>
              <a:t>often interpreted as an act of incorporation of Lithuania by Poland.</a:t>
            </a:r>
          </a:p>
        </p:txBody>
      </p:sp>
      <p:sp useBgFill="1">
        <p:nvSpPr>
          <p:cNvPr id="20" name="Rectangle 19">
            <a:extLst>
              <a:ext uri="{FF2B5EF4-FFF2-40B4-BE49-F238E27FC236}">
                <a16:creationId xmlns:a16="http://schemas.microsoft.com/office/drawing/2014/main" xmlns="" id="{82C57F61-3F6E-4BE5-B964-003AA9B35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old&#10;&#10;Description automatically generated">
            <a:extLst>
              <a:ext uri="{FF2B5EF4-FFF2-40B4-BE49-F238E27FC236}">
                <a16:creationId xmlns:a16="http://schemas.microsoft.com/office/drawing/2014/main" xmlns="" id="{232C71D7-84E1-AB15-0C25-34078178F350}"/>
              </a:ext>
            </a:extLst>
          </p:cNvPr>
          <p:cNvPicPr>
            <a:picLocks noGrp="1" noChangeAspect="1"/>
          </p:cNvPicPr>
          <p:nvPr>
            <p:ph idx="1"/>
          </p:nvPr>
        </p:nvPicPr>
        <p:blipFill>
          <a:blip r:embed="rId2" cstate="print"/>
          <a:stretch>
            <a:fillRect/>
          </a:stretch>
        </p:blipFill>
        <p:spPr>
          <a:xfrm>
            <a:off x="7963110" y="239481"/>
            <a:ext cx="4093125" cy="4573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Shape, rectangle&#10;&#10;Description automatically generated">
            <a:extLst>
              <a:ext uri="{FF2B5EF4-FFF2-40B4-BE49-F238E27FC236}">
                <a16:creationId xmlns:a16="http://schemas.microsoft.com/office/drawing/2014/main" xmlns="" id="{8F0BE795-7784-E91D-96E0-4BEA0CE95133}"/>
              </a:ext>
            </a:extLst>
          </p:cNvPr>
          <p:cNvPicPr>
            <a:picLocks noChangeAspect="1"/>
          </p:cNvPicPr>
          <p:nvPr/>
        </p:nvPicPr>
        <p:blipFill>
          <a:blip r:embed="rId3" cstate="print"/>
          <a:stretch>
            <a:fillRect/>
          </a:stretch>
        </p:blipFill>
        <p:spPr>
          <a:xfrm>
            <a:off x="10008624" y="4957303"/>
            <a:ext cx="2043880" cy="1576848"/>
          </a:xfrm>
          <a:prstGeom prst="rect">
            <a:avLst/>
          </a:prstGeom>
        </p:spPr>
      </p:pic>
      <p:pic>
        <p:nvPicPr>
          <p:cNvPr id="8" name="Picture 8" descr="Shape&#10;&#10;Description automatically generated">
            <a:extLst>
              <a:ext uri="{FF2B5EF4-FFF2-40B4-BE49-F238E27FC236}">
                <a16:creationId xmlns:a16="http://schemas.microsoft.com/office/drawing/2014/main" xmlns="" id="{71C2AC24-B03E-D7C0-23D1-89028E2D5B84}"/>
              </a:ext>
            </a:extLst>
          </p:cNvPr>
          <p:cNvPicPr>
            <a:picLocks noChangeAspect="1"/>
          </p:cNvPicPr>
          <p:nvPr/>
        </p:nvPicPr>
        <p:blipFill>
          <a:blip r:embed="rId4" cstate="print"/>
          <a:stretch>
            <a:fillRect/>
          </a:stretch>
        </p:blipFill>
        <p:spPr>
          <a:xfrm>
            <a:off x="7957985" y="4952386"/>
            <a:ext cx="2052483" cy="1598970"/>
          </a:xfrm>
          <a:prstGeom prst="rect">
            <a:avLst/>
          </a:prstGeom>
        </p:spPr>
      </p:pic>
    </p:spTree>
    <p:extLst>
      <p:ext uri="{BB962C8B-B14F-4D97-AF65-F5344CB8AC3E}">
        <p14:creationId xmlns:p14="http://schemas.microsoft.com/office/powerpoint/2010/main" xmlns="" val="402367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ook&#10;&#10;Description automatically generated">
            <a:extLst>
              <a:ext uri="{FF2B5EF4-FFF2-40B4-BE49-F238E27FC236}">
                <a16:creationId xmlns:a16="http://schemas.microsoft.com/office/drawing/2014/main" xmlns="" id="{61F3F1CE-EADD-3D99-4BEA-B540B127C41F}"/>
              </a:ext>
            </a:extLst>
          </p:cNvPr>
          <p:cNvPicPr>
            <a:picLocks noChangeAspect="1"/>
          </p:cNvPicPr>
          <p:nvPr/>
        </p:nvPicPr>
        <p:blipFill rotWithShape="1">
          <a:blip r:embed="rId2" cstate="print">
            <a:alphaModFix amt="35000"/>
          </a:blip>
          <a:srcRect t="13358" b="2056"/>
          <a:stretch/>
        </p:blipFill>
        <p:spPr>
          <a:xfrm>
            <a:off x="20" y="10"/>
            <a:ext cx="12191979" cy="6857989"/>
          </a:xfrm>
          <a:prstGeom prst="rect">
            <a:avLst/>
          </a:prstGeom>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xmlns="" id="{BD3D9EA3-65C9-7D41-B672-E911FEFCCA06}"/>
              </a:ext>
            </a:extLst>
          </p:cNvPr>
          <p:cNvSpPr>
            <a:spLocks noGrp="1"/>
          </p:cNvSpPr>
          <p:nvPr>
            <p:ph type="title"/>
          </p:nvPr>
        </p:nvSpPr>
        <p:spPr>
          <a:xfrm>
            <a:off x="599768" y="3498"/>
            <a:ext cx="10537722" cy="2182760"/>
          </a:xfrm>
        </p:spPr>
        <p:txBody>
          <a:bodyPr vert="horz" lIns="91440" tIns="45720" rIns="91440" bIns="45720" rtlCol="0" anchor="ctr">
            <a:noAutofit/>
          </a:bodyPr>
          <a:lstStyle/>
          <a:p>
            <a:pPr algn="ctr"/>
            <a:endParaRPr lang="en-US" sz="5400" b="1" dirty="0">
              <a:latin typeface="Calibri Light"/>
              <a:cs typeface="Calibri"/>
            </a:endParaRPr>
          </a:p>
          <a:p>
            <a:pPr algn="ctr"/>
            <a:r>
              <a:rPr lang="en-US" sz="5400" b="1">
                <a:latin typeface="Calibri Light"/>
                <a:ea typeface="+mj-lt"/>
                <a:cs typeface="+mj-lt"/>
              </a:rPr>
              <a:t>One hundred and twenty-three years </a:t>
            </a:r>
            <a:br>
              <a:rPr lang="en-US" sz="5400" b="1">
                <a:latin typeface="Calibri Light"/>
                <a:ea typeface="+mj-lt"/>
                <a:cs typeface="+mj-lt"/>
              </a:rPr>
            </a:br>
            <a:r>
              <a:rPr lang="en-US" sz="5400" b="1">
                <a:latin typeface="Calibri Light"/>
                <a:ea typeface="+mj-lt"/>
                <a:cs typeface="+mj-lt"/>
              </a:rPr>
              <a:t>of no </a:t>
            </a:r>
            <a:r>
              <a:rPr lang="en-US" sz="5400" b="1" dirty="0">
                <a:latin typeface="Calibri Light"/>
                <a:ea typeface="+mj-lt"/>
                <a:cs typeface="+mj-lt"/>
              </a:rPr>
              <a:t>contact</a:t>
            </a:r>
            <a:endParaRPr lang="en-US" sz="5400" b="1">
              <a:latin typeface="Calibri Light"/>
              <a:cs typeface="Calibri"/>
            </a:endParaRPr>
          </a:p>
        </p:txBody>
      </p:sp>
      <p:sp>
        <p:nvSpPr>
          <p:cNvPr id="8" name="Content Placeholder 7">
            <a:extLst>
              <a:ext uri="{FF2B5EF4-FFF2-40B4-BE49-F238E27FC236}">
                <a16:creationId xmlns:a16="http://schemas.microsoft.com/office/drawing/2014/main" xmlns="" id="{85B656BA-FAE6-6EDA-B301-7AD970A277AC}"/>
              </a:ext>
            </a:extLst>
          </p:cNvPr>
          <p:cNvSpPr>
            <a:spLocks noGrp="1"/>
          </p:cNvSpPr>
          <p:nvPr>
            <p:ph idx="1"/>
          </p:nvPr>
        </p:nvSpPr>
        <p:spPr>
          <a:xfrm>
            <a:off x="1066800" y="2189153"/>
            <a:ext cx="10058400" cy="3649243"/>
          </a:xfrm>
        </p:spPr>
        <p:txBody>
          <a:bodyPr vert="horz" lIns="91440" tIns="45720" rIns="91440" bIns="45720" rtlCol="0" anchor="ctr">
            <a:normAutofit/>
          </a:bodyPr>
          <a:lstStyle/>
          <a:p>
            <a:pPr marL="0" indent="0" algn="ctr">
              <a:buNone/>
            </a:pPr>
            <a:r>
              <a:rPr lang="en-US" sz="2800" dirty="0">
                <a:latin typeface="Century Gothic"/>
                <a:ea typeface="+mn-lt"/>
                <a:cs typeface="+mn-lt"/>
              </a:rPr>
              <a:t>Further integration was interrupted by the partitions, as a result of which Poland's territories were fragmented and found themselves within the borders of three European powers - Austria, Prussia and Russia.</a:t>
            </a:r>
            <a:endParaRPr lang="en-US" sz="2800">
              <a:latin typeface="Century Gothic"/>
              <a:cs typeface="Calibri Light"/>
            </a:endParaRPr>
          </a:p>
        </p:txBody>
      </p:sp>
      <p:sp>
        <p:nvSpPr>
          <p:cNvPr id="29" name="Rectangle 28">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xmlns="" val="309988694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FB553-8C0A-C7FE-AAB3-D2B4A039A89D}"/>
              </a:ext>
            </a:extLst>
          </p:cNvPr>
          <p:cNvSpPr>
            <a:spLocks noGrp="1"/>
          </p:cNvSpPr>
          <p:nvPr>
            <p:ph type="title"/>
          </p:nvPr>
        </p:nvSpPr>
        <p:spPr>
          <a:xfrm>
            <a:off x="5720390" y="560282"/>
            <a:ext cx="5840540" cy="1645920"/>
          </a:xfrm>
        </p:spPr>
        <p:txBody>
          <a:bodyPr>
            <a:normAutofit/>
          </a:bodyPr>
          <a:lstStyle/>
          <a:p>
            <a:r>
              <a:rPr lang="en-US" sz="4400" b="1" dirty="0">
                <a:latin typeface="Calibri Light"/>
                <a:ea typeface="+mj-lt"/>
                <a:cs typeface="+mj-lt"/>
              </a:rPr>
              <a:t>Attempts to return to old relationships</a:t>
            </a:r>
            <a:endParaRPr lang="en-US" sz="4400" b="1">
              <a:latin typeface="Calibri Light"/>
              <a:cs typeface="Calibri Light"/>
            </a:endParaRPr>
          </a:p>
        </p:txBody>
      </p:sp>
      <p:sp>
        <p:nvSpPr>
          <p:cNvPr id="12" name="Rectangle 11">
            <a:extLst>
              <a:ext uri="{FF2B5EF4-FFF2-40B4-BE49-F238E27FC236}">
                <a16:creationId xmlns:a16="http://schemas.microsoft.com/office/drawing/2014/main" xmlns="" id="{E0EA0D7C-699D-4E8D-A37A-9D14205EA3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xmlns="" id="{D307B7CB-50A5-4F80-8693-D845BE8595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7" name="Picture 7" descr="A picture containing outdoor, old, white, building&#10;&#10;Description automatically generated">
            <a:extLst>
              <a:ext uri="{FF2B5EF4-FFF2-40B4-BE49-F238E27FC236}">
                <a16:creationId xmlns:a16="http://schemas.microsoft.com/office/drawing/2014/main" xmlns="" id="{4DFA90A3-8C1B-0021-80FD-B486720AC854}"/>
              </a:ext>
            </a:extLst>
          </p:cNvPr>
          <p:cNvPicPr>
            <a:picLocks noChangeAspect="1"/>
          </p:cNvPicPr>
          <p:nvPr/>
        </p:nvPicPr>
        <p:blipFill rotWithShape="1">
          <a:blip r:embed="rId2" cstate="print">
            <a:extLst>
              <a:ext uri="{837473B0-CC2E-450A-ABE3-18F120FF3D39}">
                <a1611:picAttrSrcUrl xmlns:a1611="http://schemas.microsoft.com/office/drawing/2016/11/main" xmlns="" r:id="rId3"/>
              </a:ext>
            </a:extLst>
          </a:blip>
          <a:srcRect l="28050" r="30064" b="-1"/>
          <a:stretch/>
        </p:blipFill>
        <p:spPr>
          <a:xfrm>
            <a:off x="820198" y="809243"/>
            <a:ext cx="3639312" cy="5239512"/>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xmlns="" id="{CDABF188-3869-89C5-0152-1C494D2DB40A}"/>
              </a:ext>
            </a:extLst>
          </p:cNvPr>
          <p:cNvSpPr>
            <a:spLocks noGrp="1"/>
          </p:cNvSpPr>
          <p:nvPr>
            <p:ph idx="1"/>
          </p:nvPr>
        </p:nvSpPr>
        <p:spPr>
          <a:xfrm>
            <a:off x="5720389" y="2212161"/>
            <a:ext cx="5828251" cy="4139870"/>
          </a:xfrm>
        </p:spPr>
        <p:txBody>
          <a:bodyPr vert="horz" lIns="91440" tIns="45720" rIns="91440" bIns="45720" rtlCol="0" anchor="t">
            <a:noAutofit/>
          </a:bodyPr>
          <a:lstStyle/>
          <a:p>
            <a:pPr marL="0" indent="0">
              <a:lnSpc>
                <a:spcPct val="90000"/>
              </a:lnSpc>
              <a:buNone/>
            </a:pPr>
            <a:r>
              <a:rPr lang="en-US" sz="2200" dirty="0">
                <a:latin typeface="Century Gothic"/>
                <a:ea typeface="+mn-lt"/>
                <a:cs typeface="+mn-lt"/>
              </a:rPr>
              <a:t>Despite various political initiatives, such as the functioning of the Lambert Hotel during the partitions, or the initiative to build a federation immediately after World War I, proposed by Józef Piłsudski, attempts to restore the dualistic state failed. For most of the interwar period, until 1938, when diplomatic relations were established, Poland and Lithuania were formally at war. Belonging to Vilnius and the so-called Central Lithuania, whose subordination to Poland was opposed by the government in Kaunas.</a:t>
            </a:r>
            <a:endParaRPr lang="en-US" sz="2200">
              <a:latin typeface="Century Gothic"/>
              <a:cs typeface="Calibri Light"/>
            </a:endParaRPr>
          </a:p>
        </p:txBody>
      </p:sp>
    </p:spTree>
    <p:extLst>
      <p:ext uri="{BB962C8B-B14F-4D97-AF65-F5344CB8AC3E}">
        <p14:creationId xmlns:p14="http://schemas.microsoft.com/office/powerpoint/2010/main" xmlns="" val="315336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xmlns="" id="{E192707B-B929-41A7-9B41-E959A1C68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outdoor, sky, tree, conifer&#10;&#10;Description automatically generated">
            <a:extLst>
              <a:ext uri="{FF2B5EF4-FFF2-40B4-BE49-F238E27FC236}">
                <a16:creationId xmlns:a16="http://schemas.microsoft.com/office/drawing/2014/main" xmlns="" id="{702AFAE2-B3D1-84B4-ACED-501D7B9FE774}"/>
              </a:ext>
            </a:extLst>
          </p:cNvPr>
          <p:cNvPicPr>
            <a:picLocks noChangeAspect="1"/>
          </p:cNvPicPr>
          <p:nvPr/>
        </p:nvPicPr>
        <p:blipFill rotWithShape="1">
          <a:blip r:embed="rId2" cstate="print">
            <a:alphaModFix amt="35000"/>
          </a:blip>
          <a:srcRect t="8572" b="1248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5D556A2E-475C-708C-F34F-4D44E97F6542}"/>
              </a:ext>
            </a:extLst>
          </p:cNvPr>
          <p:cNvSpPr>
            <a:spLocks noGrp="1"/>
          </p:cNvSpPr>
          <p:nvPr>
            <p:ph type="title"/>
          </p:nvPr>
        </p:nvSpPr>
        <p:spPr>
          <a:xfrm>
            <a:off x="1066800" y="642594"/>
            <a:ext cx="10058400" cy="1371600"/>
          </a:xfrm>
        </p:spPr>
        <p:txBody>
          <a:bodyPr>
            <a:normAutofit/>
          </a:bodyPr>
          <a:lstStyle/>
          <a:p>
            <a:pPr algn="ctr"/>
            <a:r>
              <a:rPr lang="en-US" sz="6000" b="1" dirty="0">
                <a:latin typeface="Calibri Light"/>
                <a:ea typeface="+mj-lt"/>
                <a:cs typeface="+mj-lt"/>
              </a:rPr>
              <a:t>Behind the Iron Curtain</a:t>
            </a:r>
            <a:endParaRPr lang="en-US" sz="6000" b="1" dirty="0">
              <a:latin typeface="Calibri Light"/>
              <a:cs typeface="Calibri Light"/>
            </a:endParaRPr>
          </a:p>
        </p:txBody>
      </p:sp>
      <p:sp>
        <p:nvSpPr>
          <p:cNvPr id="3" name="Content Placeholder 2">
            <a:extLst>
              <a:ext uri="{FF2B5EF4-FFF2-40B4-BE49-F238E27FC236}">
                <a16:creationId xmlns:a16="http://schemas.microsoft.com/office/drawing/2014/main" xmlns="" id="{5D6D44D4-936F-082D-5FDB-D0581EAB4D70}"/>
              </a:ext>
            </a:extLst>
          </p:cNvPr>
          <p:cNvSpPr>
            <a:spLocks noGrp="1"/>
          </p:cNvSpPr>
          <p:nvPr>
            <p:ph idx="1"/>
          </p:nvPr>
        </p:nvSpPr>
        <p:spPr>
          <a:xfrm>
            <a:off x="1066800" y="2103120"/>
            <a:ext cx="10058400" cy="3931920"/>
          </a:xfrm>
        </p:spPr>
        <p:txBody>
          <a:bodyPr vert="horz" lIns="91440" tIns="45720" rIns="91440" bIns="45720" rtlCol="0" anchor="ctr">
            <a:normAutofit/>
          </a:bodyPr>
          <a:lstStyle/>
          <a:p>
            <a:pPr marL="0" indent="0" algn="ctr">
              <a:buNone/>
            </a:pPr>
            <a:r>
              <a:rPr lang="en-US" sz="2200" dirty="0">
                <a:ea typeface="+mn-lt"/>
                <a:cs typeface="+mn-lt"/>
              </a:rPr>
              <a:t>After the outbreak of World War II, these areas were transferred to Lithuania by the USSR (1939), but soon the entire territory of this republic was annexed by the Soviet Union. After the end of the war, both Poland and Lithuania, as the Lithuanian Soviet Socialist Republic, found themselves in the bloc of socialist states. In this situation, the issue of Polish-Lithuanian relations formally did not exist, and matters related to it were discussed only in emigration circles. The change was brought only by the collapse of the Eastern Bloc – including partially free elections in Poland in 1989 and regaining independence by Lithuania in 1991. Currently, both countries are trying to develop good neighborly cooperation.</a:t>
            </a:r>
            <a:endParaRPr lang="en-US" sz="2200"/>
          </a:p>
        </p:txBody>
      </p:sp>
      <p:sp>
        <p:nvSpPr>
          <p:cNvPr id="46" name="Rectangle 45">
            <a:extLst>
              <a:ext uri="{FF2B5EF4-FFF2-40B4-BE49-F238E27FC236}">
                <a16:creationId xmlns:a16="http://schemas.microsoft.com/office/drawing/2014/main" xmlns="" id="{8FB4235C-4505-46C7-AD8F-8769A1972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xmlns="" val="4089446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C8DCBC9-E0DE-46B3-8FAE-C5C151378E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7744" y="237744"/>
            <a:ext cx="7665285"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F9A59CBA-A1B7-3691-B33D-B2B7D4B6B5B4}"/>
              </a:ext>
            </a:extLst>
          </p:cNvPr>
          <p:cNvSpPr>
            <a:spLocks noGrp="1"/>
          </p:cNvSpPr>
          <p:nvPr>
            <p:ph type="title"/>
          </p:nvPr>
        </p:nvSpPr>
        <p:spPr>
          <a:xfrm>
            <a:off x="868680" y="642593"/>
            <a:ext cx="6281928" cy="1744183"/>
          </a:xfrm>
        </p:spPr>
        <p:txBody>
          <a:bodyPr>
            <a:normAutofit/>
          </a:bodyPr>
          <a:lstStyle/>
          <a:p>
            <a:r>
              <a:rPr lang="en-US" sz="4400" b="1" dirty="0">
                <a:latin typeface="Calibri Light"/>
                <a:ea typeface="+mj-lt"/>
                <a:cs typeface="+mj-lt"/>
              </a:rPr>
              <a:t>International organizations and alliances</a:t>
            </a:r>
            <a:endParaRPr lang="en-US" sz="4400" b="1">
              <a:latin typeface="Calibri Light"/>
              <a:cs typeface="Calibri Light"/>
            </a:endParaRPr>
          </a:p>
        </p:txBody>
      </p:sp>
      <p:sp>
        <p:nvSpPr>
          <p:cNvPr id="3" name="Content Placeholder 2">
            <a:extLst>
              <a:ext uri="{FF2B5EF4-FFF2-40B4-BE49-F238E27FC236}">
                <a16:creationId xmlns:a16="http://schemas.microsoft.com/office/drawing/2014/main" xmlns="" id="{F47CFF2E-EAF5-40DE-FC62-E42892BA0C6C}"/>
              </a:ext>
            </a:extLst>
          </p:cNvPr>
          <p:cNvSpPr>
            <a:spLocks noGrp="1"/>
          </p:cNvSpPr>
          <p:nvPr>
            <p:ph idx="1"/>
          </p:nvPr>
        </p:nvSpPr>
        <p:spPr>
          <a:xfrm>
            <a:off x="868680" y="2386584"/>
            <a:ext cx="6281928" cy="3648456"/>
          </a:xfrm>
        </p:spPr>
        <p:txBody>
          <a:bodyPr vert="horz" lIns="91440" tIns="45720" rIns="91440" bIns="45720" rtlCol="0" anchor="t">
            <a:normAutofit/>
          </a:bodyPr>
          <a:lstStyle/>
          <a:p>
            <a:pPr marL="0" indent="0">
              <a:buNone/>
            </a:pPr>
            <a:r>
              <a:rPr lang="en-US" sz="2400" dirty="0">
                <a:ea typeface="+mn-lt"/>
                <a:cs typeface="+mn-lt"/>
              </a:rPr>
              <a:t>Both countries belong to a huge number of international organizations, i.e., NATO or the UN, which allows for continuous military, as well as social and cultural support.</a:t>
            </a:r>
          </a:p>
        </p:txBody>
      </p:sp>
      <p:pic>
        <p:nvPicPr>
          <p:cNvPr id="5" name="Picture 5" descr="Logo&#10;&#10;Description automatically generated">
            <a:extLst>
              <a:ext uri="{FF2B5EF4-FFF2-40B4-BE49-F238E27FC236}">
                <a16:creationId xmlns:a16="http://schemas.microsoft.com/office/drawing/2014/main" xmlns="" id="{C59A635D-F9DE-74EA-2C9F-E838D80F32D8}"/>
              </a:ext>
            </a:extLst>
          </p:cNvPr>
          <p:cNvPicPr>
            <a:picLocks noChangeAspect="1"/>
          </p:cNvPicPr>
          <p:nvPr/>
        </p:nvPicPr>
        <p:blipFill rotWithShape="1">
          <a:blip r:embed="rId2" cstate="print"/>
          <a:srcRect l="6802" r="8301" b="-2"/>
          <a:stretch/>
        </p:blipFill>
        <p:spPr>
          <a:xfrm>
            <a:off x="7903029" y="237745"/>
            <a:ext cx="4058758" cy="3191256"/>
          </a:xfrm>
          <a:prstGeom prst="rect">
            <a:avLst/>
          </a:prstGeom>
        </p:spPr>
      </p:pic>
      <p:pic>
        <p:nvPicPr>
          <p:cNvPr id="4" name="Picture 4" descr="Logo&#10;&#10;Description automatically generated">
            <a:extLst>
              <a:ext uri="{FF2B5EF4-FFF2-40B4-BE49-F238E27FC236}">
                <a16:creationId xmlns:a16="http://schemas.microsoft.com/office/drawing/2014/main" xmlns="" id="{2CF956CB-A1F5-D7D7-F2FF-421163F8B2C0}"/>
              </a:ext>
            </a:extLst>
          </p:cNvPr>
          <p:cNvPicPr>
            <a:picLocks noChangeAspect="1"/>
          </p:cNvPicPr>
          <p:nvPr/>
        </p:nvPicPr>
        <p:blipFill rotWithShape="1">
          <a:blip r:embed="rId3" cstate="print"/>
          <a:srcRect l="1918" r="2699" b="5"/>
          <a:stretch/>
        </p:blipFill>
        <p:spPr>
          <a:xfrm>
            <a:off x="7903029" y="3429002"/>
            <a:ext cx="4058758" cy="3191254"/>
          </a:xfrm>
          <a:prstGeom prst="rect">
            <a:avLst/>
          </a:prstGeom>
        </p:spPr>
      </p:pic>
    </p:spTree>
    <p:extLst>
      <p:ext uri="{BB962C8B-B14F-4D97-AF65-F5344CB8AC3E}">
        <p14:creationId xmlns:p14="http://schemas.microsoft.com/office/powerpoint/2010/main" xmlns="" val="250095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1B5D6631-F74B-410E-B60D-7C97D6D77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xmlns="" id="{6F300CB1-0412-47A2-BA30-07135C98E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9" name="Rectangle 28">
            <a:extLst>
              <a:ext uri="{FF2B5EF4-FFF2-40B4-BE49-F238E27FC236}">
                <a16:creationId xmlns:a16="http://schemas.microsoft.com/office/drawing/2014/main" xmlns="" id="{C1AC820A-F7A7-46F3-933A-2CCC7201D3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1" name="Rectangle 30">
            <a:extLst>
              <a:ext uri="{FF2B5EF4-FFF2-40B4-BE49-F238E27FC236}">
                <a16:creationId xmlns:a16="http://schemas.microsoft.com/office/drawing/2014/main" xmlns="" id="{8DAFCA3D-277C-4C06-BC17-5108F3A700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3" name="Group 32">
            <a:extLst>
              <a:ext uri="{FF2B5EF4-FFF2-40B4-BE49-F238E27FC236}">
                <a16:creationId xmlns:a16="http://schemas.microsoft.com/office/drawing/2014/main" xmlns="" id="{5457DF47-900A-447E-9B61-2B94B74950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828372" y="1267730"/>
            <a:ext cx="1567331" cy="645295"/>
            <a:chOff x="5318306" y="1386268"/>
            <a:chExt cx="1567331" cy="645295"/>
          </a:xfrm>
        </p:grpSpPr>
        <p:cxnSp>
          <p:nvCxnSpPr>
            <p:cNvPr id="34" name="Straight Connector 33">
              <a:extLst>
                <a:ext uri="{FF2B5EF4-FFF2-40B4-BE49-F238E27FC236}">
                  <a16:creationId xmlns:a16="http://schemas.microsoft.com/office/drawing/2014/main" xmlns="" id="{84772325-EEFF-4BA8-841C-29A78A2E43F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AD3094C5-7785-41DD-B095-217D26651E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D3CF66E-289D-4AB8-85D9-C0B9AE18B6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useBgFill="1">
        <p:nvSpPr>
          <p:cNvPr id="38" name="Rectangle 37">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xclamation mark on a yellow background">
            <a:extLst>
              <a:ext uri="{FF2B5EF4-FFF2-40B4-BE49-F238E27FC236}">
                <a16:creationId xmlns:a16="http://schemas.microsoft.com/office/drawing/2014/main" xmlns="" id="{34C27E83-6CC1-743E-2D98-28702435448F}"/>
              </a:ext>
            </a:extLst>
          </p:cNvPr>
          <p:cNvPicPr>
            <a:picLocks noChangeAspect="1"/>
          </p:cNvPicPr>
          <p:nvPr/>
        </p:nvPicPr>
        <p:blipFill rotWithShape="1">
          <a:blip r:embed="rId3" cstate="print">
            <a:alphaModFix amt="45000"/>
          </a:blip>
          <a:srcRect t="25000"/>
          <a:stretch/>
        </p:blipFill>
        <p:spPr>
          <a:xfrm>
            <a:off x="20" y="10"/>
            <a:ext cx="12191980" cy="6857990"/>
          </a:xfrm>
          <a:prstGeom prst="rect">
            <a:avLst/>
          </a:prstGeom>
        </p:spPr>
      </p:pic>
      <p:sp>
        <p:nvSpPr>
          <p:cNvPr id="40" name="Rectangle 39">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xmlns="" id="{F75B43A6-8274-F1B2-4A4B-A475055D89FF}"/>
              </a:ext>
            </a:extLst>
          </p:cNvPr>
          <p:cNvSpPr>
            <a:spLocks noGrp="1"/>
          </p:cNvSpPr>
          <p:nvPr>
            <p:ph type="title"/>
          </p:nvPr>
        </p:nvSpPr>
        <p:spPr>
          <a:xfrm>
            <a:off x="1561708" y="2091263"/>
            <a:ext cx="9068586" cy="2461504"/>
          </a:xfrm>
        </p:spPr>
        <p:txBody>
          <a:bodyPr vert="horz" lIns="91440" tIns="45720" rIns="91440" bIns="45720" rtlCol="0" anchor="ctr">
            <a:normAutofit/>
          </a:bodyPr>
          <a:lstStyle/>
          <a:p>
            <a:pPr algn="ctr">
              <a:lnSpc>
                <a:spcPct val="83000"/>
              </a:lnSpc>
            </a:pPr>
            <a:r>
              <a:rPr lang="en-US" sz="7200" b="1" cap="all" spc="-100">
                <a:latin typeface="Calibri Light"/>
                <a:ea typeface="+mj-lt"/>
                <a:cs typeface="+mj-lt"/>
              </a:rPr>
              <a:t>Thank you for your attention</a:t>
            </a:r>
            <a:endParaRPr lang="en-US" b="1">
              <a:latin typeface="Calibri Light"/>
              <a:ea typeface="+mj-lt"/>
              <a:cs typeface="+mj-lt"/>
            </a:endParaRPr>
          </a:p>
        </p:txBody>
      </p:sp>
      <p:sp>
        <p:nvSpPr>
          <p:cNvPr id="42" name="Rectangle 41">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xmlns="" val="21250194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009E310-C7C2-4F23-B466-4417C8ED3B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xmlns="" id="{51A4F4A1-146B-4D29-852A-F60996679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dpi="0" rotWithShape="1">
            <a:blip r:embed="rId2" cstate="print">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xmlns="" id="{A4C31FF5-F97E-4082-BFC5-A880DB9F3F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xmlns="" id="{6015B4CE-42DE-4E9B-B800-B5B8142E6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xmlns="" id="{072683CF-6974-EB46-ABC4-F57543457676}"/>
              </a:ext>
            </a:extLst>
          </p:cNvPr>
          <p:cNvSpPr>
            <a:spLocks noGrp="1"/>
          </p:cNvSpPr>
          <p:nvPr>
            <p:ph type="title"/>
          </p:nvPr>
        </p:nvSpPr>
        <p:spPr>
          <a:xfrm>
            <a:off x="3820035" y="1139307"/>
            <a:ext cx="7417925" cy="1517035"/>
          </a:xfrm>
        </p:spPr>
        <p:txBody>
          <a:bodyPr>
            <a:normAutofit/>
          </a:bodyPr>
          <a:lstStyle/>
          <a:p>
            <a:r>
              <a:rPr lang="en-US" sz="7200" b="1">
                <a:solidFill>
                  <a:schemeClr val="tx1">
                    <a:lumMod val="75000"/>
                    <a:lumOff val="25000"/>
                  </a:schemeClr>
                </a:solidFill>
                <a:latin typeface="Calibri Light"/>
                <a:ea typeface="+mj-lt"/>
                <a:cs typeface="+mj-lt"/>
              </a:rPr>
              <a:t>Sources:</a:t>
            </a:r>
            <a:endParaRPr lang="en-US" sz="7200" b="1">
              <a:solidFill>
                <a:schemeClr val="tx1">
                  <a:lumMod val="75000"/>
                  <a:lumOff val="25000"/>
                </a:schemeClr>
              </a:solidFill>
              <a:latin typeface="Calibri Light"/>
              <a:cs typeface="Calibri Light"/>
            </a:endParaRPr>
          </a:p>
        </p:txBody>
      </p:sp>
      <p:sp>
        <p:nvSpPr>
          <p:cNvPr id="3" name="Content Placeholder 2">
            <a:extLst>
              <a:ext uri="{FF2B5EF4-FFF2-40B4-BE49-F238E27FC236}">
                <a16:creationId xmlns:a16="http://schemas.microsoft.com/office/drawing/2014/main" xmlns="" id="{47F38B49-D683-2938-B282-8921A4195B16}"/>
              </a:ext>
            </a:extLst>
          </p:cNvPr>
          <p:cNvSpPr>
            <a:spLocks noGrp="1"/>
          </p:cNvSpPr>
          <p:nvPr>
            <p:ph idx="1"/>
          </p:nvPr>
        </p:nvSpPr>
        <p:spPr>
          <a:xfrm>
            <a:off x="3844616" y="2282711"/>
            <a:ext cx="7245103" cy="3131777"/>
          </a:xfrm>
        </p:spPr>
        <p:txBody>
          <a:bodyPr vert="horz" lIns="91440" tIns="45720" rIns="91440" bIns="45720" rtlCol="0" anchor="t">
            <a:normAutofit/>
          </a:bodyPr>
          <a:lstStyle/>
          <a:p>
            <a:endParaRPr lang="en-US" sz="2000" dirty="0">
              <a:solidFill>
                <a:schemeClr val="tx1">
                  <a:lumMod val="75000"/>
                  <a:lumOff val="25000"/>
                </a:schemeClr>
              </a:solidFill>
            </a:endParaRPr>
          </a:p>
          <a:p>
            <a:r>
              <a:rPr lang="en-US" sz="2000" dirty="0">
                <a:ea typeface="+mn-lt"/>
                <a:cs typeface="+mn-lt"/>
                <a:hlinkClick r:id="rId3"/>
              </a:rPr>
              <a:t>https://pl.wikipedia.org/wiki/Stosunki_polsko-litewskie</a:t>
            </a:r>
            <a:r>
              <a:rPr lang="en-US" sz="2000" dirty="0">
                <a:ea typeface="+mn-lt"/>
                <a:cs typeface="+mn-lt"/>
              </a:rPr>
              <a:t>  </a:t>
            </a:r>
            <a:endParaRPr lang="en-US" sz="2000" dirty="0"/>
          </a:p>
        </p:txBody>
      </p:sp>
    </p:spTree>
    <p:extLst>
      <p:ext uri="{BB962C8B-B14F-4D97-AF65-F5344CB8AC3E}">
        <p14:creationId xmlns:p14="http://schemas.microsoft.com/office/powerpoint/2010/main" xmlns="" val="3634747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office theme</Template>
  <TotalTime>1</TotalTime>
  <Words>420</Words>
  <Application>Microsoft Office PowerPoint</Application>
  <PresentationFormat>Niestandardowy</PresentationFormat>
  <Paragraphs>17</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Savon</vt:lpstr>
      <vt:lpstr>Historical connections between Poland and Lithuania</vt:lpstr>
      <vt:lpstr>How it started?</vt:lpstr>
      <vt:lpstr> One hundred and twenty-three years  of no contact</vt:lpstr>
      <vt:lpstr>Attempts to return to old relationships</vt:lpstr>
      <vt:lpstr>Behind the Iron Curtain</vt:lpstr>
      <vt:lpstr>International organizations and alliances</vt:lpstr>
      <vt:lpstr>Thank you for your attention</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Pracownia Językowa</cp:lastModifiedBy>
  <cp:revision>229</cp:revision>
  <dcterms:created xsi:type="dcterms:W3CDTF">2023-04-16T07:09:43Z</dcterms:created>
  <dcterms:modified xsi:type="dcterms:W3CDTF">2023-05-15T07:54:53Z</dcterms:modified>
</cp:coreProperties>
</file>