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59" r:id="rId6"/>
    <p:sldId id="268" r:id="rId7"/>
    <p:sldId id="270" r:id="rId8"/>
    <p:sldId id="271" r:id="rId9"/>
    <p:sldId id="269" r:id="rId10"/>
    <p:sldId id="262" r:id="rId11"/>
    <p:sldId id="266" r:id="rId12"/>
    <p:sldId id="263" r:id="rId13"/>
    <p:sldId id="264" r:id="rId14"/>
    <p:sldId id="265"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096CA283-75FA-4300-9E5D-F9319B6BB223}" type="datetimeFigureOut">
              <a:rPr lang="tr-TR" smtClean="0"/>
              <a:t>17.05.2023</a:t>
            </a:fld>
            <a:endParaRPr lang="tr-T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099FBF3D-B366-4D02-B2CA-696CF2369A6D}" type="slidenum">
              <a:rPr lang="tr-TR" smtClean="0"/>
              <a:t>‹#›</a:t>
            </a:fld>
            <a:endParaRPr lang="tr-T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203638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96CA283-75FA-4300-9E5D-F9319B6BB223}" type="datetimeFigureOut">
              <a:rPr lang="tr-TR" smtClean="0"/>
              <a:t>17.05.2023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9FBF3D-B366-4D02-B2CA-696CF2369A6D}" type="slidenum">
              <a:rPr lang="tr-TR" smtClean="0"/>
              <a:t>‹#›</a:t>
            </a:fld>
            <a:endParaRPr lang="tr-TR"/>
          </a:p>
        </p:txBody>
      </p:sp>
    </p:spTree>
    <p:extLst>
      <p:ext uri="{BB962C8B-B14F-4D97-AF65-F5344CB8AC3E}">
        <p14:creationId xmlns:p14="http://schemas.microsoft.com/office/powerpoint/2010/main" val="25896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96CA283-75FA-4300-9E5D-F9319B6BB223}" type="datetimeFigureOut">
              <a:rPr lang="tr-TR" smtClean="0"/>
              <a:t>17.05.2023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9FBF3D-B366-4D02-B2CA-696CF2369A6D}" type="slidenum">
              <a:rPr lang="tr-TR" smtClean="0"/>
              <a:t>‹#›</a:t>
            </a:fld>
            <a:endParaRPr lang="tr-TR"/>
          </a:p>
        </p:txBody>
      </p:sp>
    </p:spTree>
    <p:extLst>
      <p:ext uri="{BB962C8B-B14F-4D97-AF65-F5344CB8AC3E}">
        <p14:creationId xmlns:p14="http://schemas.microsoft.com/office/powerpoint/2010/main" val="207353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96CA283-75FA-4300-9E5D-F9319B6BB223}" type="datetimeFigureOut">
              <a:rPr lang="tr-TR" smtClean="0"/>
              <a:t>17.05.2023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9FBF3D-B366-4D02-B2CA-696CF2369A6D}" type="slidenum">
              <a:rPr lang="tr-TR" smtClean="0"/>
              <a:t>‹#›</a:t>
            </a:fld>
            <a:endParaRPr lang="tr-TR"/>
          </a:p>
        </p:txBody>
      </p:sp>
    </p:spTree>
    <p:extLst>
      <p:ext uri="{BB962C8B-B14F-4D97-AF65-F5344CB8AC3E}">
        <p14:creationId xmlns:p14="http://schemas.microsoft.com/office/powerpoint/2010/main" val="241117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96CA283-75FA-4300-9E5D-F9319B6BB223}" type="datetimeFigureOut">
              <a:rPr lang="tr-TR" smtClean="0"/>
              <a:t>17.05.2023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9FBF3D-B366-4D02-B2CA-696CF2369A6D}" type="slidenum">
              <a:rPr lang="tr-TR" smtClean="0"/>
              <a:t>‹#›</a:t>
            </a:fld>
            <a:endParaRPr lang="tr-T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195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96CA283-75FA-4300-9E5D-F9319B6BB223}" type="datetimeFigureOut">
              <a:rPr lang="tr-TR" smtClean="0"/>
              <a:t>17.05.2023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99FBF3D-B366-4D02-B2CA-696CF2369A6D}" type="slidenum">
              <a:rPr lang="tr-TR" smtClean="0"/>
              <a:t>‹#›</a:t>
            </a:fld>
            <a:endParaRPr lang="tr-TR"/>
          </a:p>
        </p:txBody>
      </p:sp>
    </p:spTree>
    <p:extLst>
      <p:ext uri="{BB962C8B-B14F-4D97-AF65-F5344CB8AC3E}">
        <p14:creationId xmlns:p14="http://schemas.microsoft.com/office/powerpoint/2010/main" val="376201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tr-TR"/>
              <a:t>Asıl metin stillerini düzenlemek için tıklayın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96CA283-75FA-4300-9E5D-F9319B6BB223}" type="datetimeFigureOut">
              <a:rPr lang="tr-TR" smtClean="0"/>
              <a:t>17.05.2023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99FBF3D-B366-4D02-B2CA-696CF2369A6D}" type="slidenum">
              <a:rPr lang="tr-TR" smtClean="0"/>
              <a:t>‹#›</a:t>
            </a:fld>
            <a:endParaRPr lang="tr-TR"/>
          </a:p>
        </p:txBody>
      </p:sp>
    </p:spTree>
    <p:extLst>
      <p:ext uri="{BB962C8B-B14F-4D97-AF65-F5344CB8AC3E}">
        <p14:creationId xmlns:p14="http://schemas.microsoft.com/office/powerpoint/2010/main" val="74724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96CA283-75FA-4300-9E5D-F9319B6BB223}" type="datetimeFigureOut">
              <a:rPr lang="tr-TR" smtClean="0"/>
              <a:t>17.05.2023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99FBF3D-B366-4D02-B2CA-696CF2369A6D}" type="slidenum">
              <a:rPr lang="tr-TR" smtClean="0"/>
              <a:t>‹#›</a:t>
            </a:fld>
            <a:endParaRPr lang="tr-TR"/>
          </a:p>
        </p:txBody>
      </p:sp>
    </p:spTree>
    <p:extLst>
      <p:ext uri="{BB962C8B-B14F-4D97-AF65-F5344CB8AC3E}">
        <p14:creationId xmlns:p14="http://schemas.microsoft.com/office/powerpoint/2010/main" val="310292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CA283-75FA-4300-9E5D-F9319B6BB223}" type="datetimeFigureOut">
              <a:rPr lang="tr-TR" smtClean="0"/>
              <a:t>17.05.2023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99FBF3D-B366-4D02-B2CA-696CF2369A6D}" type="slidenum">
              <a:rPr lang="tr-TR" smtClean="0"/>
              <a:t>‹#›</a:t>
            </a:fld>
            <a:endParaRPr lang="tr-TR"/>
          </a:p>
        </p:txBody>
      </p:sp>
    </p:spTree>
    <p:extLst>
      <p:ext uri="{BB962C8B-B14F-4D97-AF65-F5344CB8AC3E}">
        <p14:creationId xmlns:p14="http://schemas.microsoft.com/office/powerpoint/2010/main" val="333749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tr-TR"/>
              <a:t>Asıl başlık stilini düzenlemek için tıklayın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96CA283-75FA-4300-9E5D-F9319B6BB223}" type="datetimeFigureOut">
              <a:rPr lang="tr-TR" smtClean="0"/>
              <a:t>17.05.2023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99FBF3D-B366-4D02-B2CA-696CF2369A6D}" type="slidenum">
              <a:rPr lang="tr-TR" smtClean="0"/>
              <a:t>‹#›</a:t>
            </a:fld>
            <a:endParaRPr lang="tr-TR"/>
          </a:p>
        </p:txBody>
      </p:sp>
    </p:spTree>
    <p:extLst>
      <p:ext uri="{BB962C8B-B14F-4D97-AF65-F5344CB8AC3E}">
        <p14:creationId xmlns:p14="http://schemas.microsoft.com/office/powerpoint/2010/main" val="373262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96CA283-75FA-4300-9E5D-F9319B6BB223}" type="datetimeFigureOut">
              <a:rPr lang="tr-TR" smtClean="0"/>
              <a:t>17.05.2023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99FBF3D-B366-4D02-B2CA-696CF2369A6D}" type="slidenum">
              <a:rPr lang="tr-TR" smtClean="0"/>
              <a:t>‹#›</a:t>
            </a:fld>
            <a:endParaRPr lang="tr-TR"/>
          </a:p>
        </p:txBody>
      </p:sp>
    </p:spTree>
    <p:extLst>
      <p:ext uri="{BB962C8B-B14F-4D97-AF65-F5344CB8AC3E}">
        <p14:creationId xmlns:p14="http://schemas.microsoft.com/office/powerpoint/2010/main" val="162280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96CA283-75FA-4300-9E5D-F9319B6BB223}" type="datetimeFigureOut">
              <a:rPr lang="tr-TR" smtClean="0"/>
              <a:t>17.05.2023</a:t>
            </a:fld>
            <a:endParaRPr lang="tr-T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tr-T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099FBF3D-B366-4D02-B2CA-696CF2369A6D}" type="slidenum">
              <a:rPr lang="tr-TR" smtClean="0"/>
              <a:t>‹#›</a:t>
            </a:fld>
            <a:endParaRPr lang="tr-TR"/>
          </a:p>
        </p:txBody>
      </p:sp>
    </p:spTree>
    <p:extLst>
      <p:ext uri="{BB962C8B-B14F-4D97-AF65-F5344CB8AC3E}">
        <p14:creationId xmlns:p14="http://schemas.microsoft.com/office/powerpoint/2010/main" val="1486911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FCB2BE91-0A25-F07B-0616-A365FD52C39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7000"/>
                    </a14:imgEffect>
                  </a14:imgLayer>
                </a14:imgProps>
              </a:ext>
            </a:extLst>
          </a:blip>
          <a:stretch>
            <a:fillRect/>
          </a:stretch>
        </p:blipFill>
        <p:spPr>
          <a:xfrm>
            <a:off x="1591290" y="487410"/>
            <a:ext cx="9213870" cy="5883179"/>
          </a:xfrm>
          <a:prstGeom prst="rect">
            <a:avLst/>
          </a:prstGeom>
          <a:ln>
            <a:noFill/>
          </a:ln>
          <a:effectLst>
            <a:outerShdw blurRad="190500" sx="90000" sy="90000" algn="tl" rotWithShape="0">
              <a:srgbClr val="000000">
                <a:alpha val="82000"/>
              </a:srgbClr>
            </a:outerShdw>
          </a:effectLst>
        </p:spPr>
      </p:pic>
      <p:sp>
        <p:nvSpPr>
          <p:cNvPr id="2" name="Başlık 1">
            <a:extLst>
              <a:ext uri="{FF2B5EF4-FFF2-40B4-BE49-F238E27FC236}">
                <a16:creationId xmlns:a16="http://schemas.microsoft.com/office/drawing/2014/main" id="{75B36EBB-90D8-3625-2959-553B4A3641C4}"/>
              </a:ext>
            </a:extLst>
          </p:cNvPr>
          <p:cNvSpPr>
            <a:spLocks noGrp="1"/>
          </p:cNvSpPr>
          <p:nvPr>
            <p:ph type="ctrTitle"/>
          </p:nvPr>
        </p:nvSpPr>
        <p:spPr>
          <a:xfrm>
            <a:off x="1386840" y="649881"/>
            <a:ext cx="9418320" cy="700618"/>
          </a:xfrm>
          <a:effectLst>
            <a:outerShdw blurRad="50800" dist="50800" dir="5400000" algn="ctr" rotWithShape="0">
              <a:srgbClr val="000000">
                <a:alpha val="99000"/>
              </a:srgbClr>
            </a:outerShdw>
          </a:effectLst>
        </p:spPr>
        <p:txBody>
          <a:bodyPr>
            <a:normAutofit/>
          </a:bodyPr>
          <a:lstStyle/>
          <a:p>
            <a:pPr algn="ctr"/>
            <a:r>
              <a:rPr lang="tr-TR" sz="4000" b="1" dirty="0">
                <a:solidFill>
                  <a:schemeClr val="tx1">
                    <a:lumMod val="95000"/>
                  </a:schemeClr>
                </a:solidFill>
              </a:rPr>
              <a:t>BİLGE KARASU</a:t>
            </a:r>
          </a:p>
        </p:txBody>
      </p:sp>
    </p:spTree>
    <p:extLst>
      <p:ext uri="{BB962C8B-B14F-4D97-AF65-F5344CB8AC3E}">
        <p14:creationId xmlns:p14="http://schemas.microsoft.com/office/powerpoint/2010/main" val="718661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889AA8-76B9-6508-E056-52966B1B3B38}"/>
              </a:ext>
            </a:extLst>
          </p:cNvPr>
          <p:cNvSpPr>
            <a:spLocks noGrp="1"/>
          </p:cNvSpPr>
          <p:nvPr>
            <p:ph type="ctrTitle"/>
          </p:nvPr>
        </p:nvSpPr>
        <p:spPr>
          <a:xfrm>
            <a:off x="1261872" y="365760"/>
            <a:ext cx="9418320" cy="788494"/>
          </a:xfrm>
        </p:spPr>
        <p:txBody>
          <a:bodyPr>
            <a:normAutofit/>
          </a:bodyPr>
          <a:lstStyle/>
          <a:p>
            <a:r>
              <a:rPr lang="tr-TR" sz="4000" dirty="0"/>
              <a:t>GECE (NIGHT)</a:t>
            </a:r>
          </a:p>
        </p:txBody>
      </p:sp>
      <p:sp>
        <p:nvSpPr>
          <p:cNvPr id="3" name="Alt Başlık 2">
            <a:extLst>
              <a:ext uri="{FF2B5EF4-FFF2-40B4-BE49-F238E27FC236}">
                <a16:creationId xmlns:a16="http://schemas.microsoft.com/office/drawing/2014/main" id="{BC92DEA6-3293-AD73-0F60-7E38F8B9DE9A}"/>
              </a:ext>
            </a:extLst>
          </p:cNvPr>
          <p:cNvSpPr>
            <a:spLocks noGrp="1"/>
          </p:cNvSpPr>
          <p:nvPr>
            <p:ph type="subTitle" idx="1"/>
          </p:nvPr>
        </p:nvSpPr>
        <p:spPr>
          <a:xfrm>
            <a:off x="1261872" y="1434905"/>
            <a:ext cx="3718091" cy="5057335"/>
          </a:xfrm>
        </p:spPr>
        <p:txBody>
          <a:bodyPr>
            <a:normAutofit/>
          </a:bodyPr>
          <a:lstStyle/>
          <a:p>
            <a:endParaRPr lang="en-US" sz="2400" dirty="0"/>
          </a:p>
          <a:p>
            <a:r>
              <a:rPr lang="en-US" sz="2400" dirty="0"/>
              <a:t>Bilge K</a:t>
            </a:r>
            <a:r>
              <a:rPr lang="tr-TR" sz="2400" dirty="0"/>
              <a:t>ARASU</a:t>
            </a:r>
            <a:r>
              <a:rPr lang="en-US" sz="2400" dirty="0"/>
              <a:t>'s novel about "good and evil" attracted a lot of attention. In this way, he received the "Pegasus Award" given in America. He is the only person in Turkey to receive this award.</a:t>
            </a:r>
            <a:endParaRPr lang="tr-TR" sz="2400" dirty="0"/>
          </a:p>
        </p:txBody>
      </p:sp>
      <p:pic>
        <p:nvPicPr>
          <p:cNvPr id="5" name="Resim 4">
            <a:extLst>
              <a:ext uri="{FF2B5EF4-FFF2-40B4-BE49-F238E27FC236}">
                <a16:creationId xmlns:a16="http://schemas.microsoft.com/office/drawing/2014/main" id="{431C1AA1-9B6B-577A-FD7B-230DDC443E19}"/>
              </a:ext>
            </a:extLst>
          </p:cNvPr>
          <p:cNvPicPr>
            <a:picLocks noChangeAspect="1"/>
          </p:cNvPicPr>
          <p:nvPr/>
        </p:nvPicPr>
        <p:blipFill rotWithShape="1">
          <a:blip r:embed="rId2"/>
          <a:srcRect r="471" b="1330"/>
          <a:stretch/>
        </p:blipFill>
        <p:spPr>
          <a:xfrm>
            <a:off x="5480685" y="1206655"/>
            <a:ext cx="2973998" cy="4444688"/>
          </a:xfrm>
          <a:prstGeom prst="rect">
            <a:avLst/>
          </a:prstGeom>
        </p:spPr>
      </p:pic>
      <p:pic>
        <p:nvPicPr>
          <p:cNvPr id="6" name="Resim 5">
            <a:extLst>
              <a:ext uri="{FF2B5EF4-FFF2-40B4-BE49-F238E27FC236}">
                <a16:creationId xmlns:a16="http://schemas.microsoft.com/office/drawing/2014/main" id="{49E6ABAF-EB97-06D0-EB53-6600E0385B28}"/>
              </a:ext>
            </a:extLst>
          </p:cNvPr>
          <p:cNvPicPr>
            <a:picLocks noChangeAspect="1"/>
          </p:cNvPicPr>
          <p:nvPr/>
        </p:nvPicPr>
        <p:blipFill>
          <a:blip r:embed="rId3"/>
          <a:stretch>
            <a:fillRect/>
          </a:stretch>
        </p:blipFill>
        <p:spPr>
          <a:xfrm>
            <a:off x="8617780" y="1208086"/>
            <a:ext cx="2973998" cy="4443257"/>
          </a:xfrm>
          <a:prstGeom prst="rect">
            <a:avLst/>
          </a:prstGeom>
        </p:spPr>
      </p:pic>
    </p:spTree>
    <p:extLst>
      <p:ext uri="{BB962C8B-B14F-4D97-AF65-F5344CB8AC3E}">
        <p14:creationId xmlns:p14="http://schemas.microsoft.com/office/powerpoint/2010/main" val="1693889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BC92DEA6-3293-AD73-0F60-7E38F8B9DE9A}"/>
              </a:ext>
            </a:extLst>
          </p:cNvPr>
          <p:cNvSpPr>
            <a:spLocks noGrp="1"/>
          </p:cNvSpPr>
          <p:nvPr>
            <p:ph type="subTitle" idx="1"/>
          </p:nvPr>
        </p:nvSpPr>
        <p:spPr>
          <a:xfrm>
            <a:off x="1261872" y="931984"/>
            <a:ext cx="9418320" cy="5560256"/>
          </a:xfrm>
        </p:spPr>
        <p:txBody>
          <a:bodyPr/>
          <a:lstStyle/>
          <a:p>
            <a:endParaRPr lang="en-US" dirty="0"/>
          </a:p>
          <a:p>
            <a:r>
              <a:rPr lang="en-US" dirty="0"/>
              <a:t>This novel was published in 1985.</a:t>
            </a:r>
          </a:p>
          <a:p>
            <a:r>
              <a:rPr lang="en-US" dirty="0"/>
              <a:t>Workers of the Night: These workers are individuals who emerge from the darkness and night and symbolize the criminals who want to cause</a:t>
            </a:r>
            <a:r>
              <a:rPr lang="tr-TR" dirty="0"/>
              <a:t> </a:t>
            </a:r>
            <a:r>
              <a:rPr lang="tr-TR" dirty="0" err="1"/>
              <a:t>turmoil</a:t>
            </a:r>
            <a:r>
              <a:rPr lang="en-US" dirty="0"/>
              <a:t>.</a:t>
            </a:r>
          </a:p>
          <a:p>
            <a:r>
              <a:rPr lang="en-US" dirty="0"/>
              <a:t>Editor: He is an intellectual writer. It is the symbol of the individual left alone, separate from the people who create chaos in societies.</a:t>
            </a:r>
          </a:p>
          <a:p>
            <a:r>
              <a:rPr lang="tr-TR" dirty="0"/>
              <a:t>İt</a:t>
            </a:r>
            <a:r>
              <a:rPr lang="en-US" dirty="0"/>
              <a:t>.: He is the person who takes part in the organization called "Sun Movement" to kill, slander and cause chaos. In the novel, the place and time of which are unknown, a dark environment in turmoil is symbolized by the concept of night.</a:t>
            </a:r>
            <a:endParaRPr lang="tr-TR" dirty="0"/>
          </a:p>
        </p:txBody>
      </p:sp>
    </p:spTree>
    <p:extLst>
      <p:ext uri="{BB962C8B-B14F-4D97-AF65-F5344CB8AC3E}">
        <p14:creationId xmlns:p14="http://schemas.microsoft.com/office/powerpoint/2010/main" val="154230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889AA8-76B9-6508-E056-52966B1B3B38}"/>
              </a:ext>
            </a:extLst>
          </p:cNvPr>
          <p:cNvSpPr>
            <a:spLocks noGrp="1"/>
          </p:cNvSpPr>
          <p:nvPr>
            <p:ph type="ctrTitle"/>
          </p:nvPr>
        </p:nvSpPr>
        <p:spPr>
          <a:xfrm>
            <a:off x="1261872" y="758952"/>
            <a:ext cx="9418320" cy="1083916"/>
          </a:xfrm>
        </p:spPr>
        <p:txBody>
          <a:bodyPr>
            <a:normAutofit/>
          </a:bodyPr>
          <a:lstStyle/>
          <a:p>
            <a:r>
              <a:rPr lang="tr-TR" sz="4400" dirty="0"/>
              <a:t>T</a:t>
            </a:r>
            <a:r>
              <a:rPr lang="en-US" sz="4400" dirty="0"/>
              <a:t>he </a:t>
            </a:r>
            <a:r>
              <a:rPr lang="tr-TR" sz="4400" dirty="0"/>
              <a:t>C</a:t>
            </a:r>
            <a:r>
              <a:rPr lang="en-US" sz="4400" dirty="0" err="1"/>
              <a:t>ontent</a:t>
            </a:r>
            <a:r>
              <a:rPr lang="en-US" sz="4400" dirty="0"/>
              <a:t> </a:t>
            </a:r>
            <a:endParaRPr lang="tr-TR" sz="4400" dirty="0"/>
          </a:p>
        </p:txBody>
      </p:sp>
      <p:sp>
        <p:nvSpPr>
          <p:cNvPr id="3" name="Alt Başlık 2">
            <a:extLst>
              <a:ext uri="{FF2B5EF4-FFF2-40B4-BE49-F238E27FC236}">
                <a16:creationId xmlns:a16="http://schemas.microsoft.com/office/drawing/2014/main" id="{BC92DEA6-3293-AD73-0F60-7E38F8B9DE9A}"/>
              </a:ext>
            </a:extLst>
          </p:cNvPr>
          <p:cNvSpPr>
            <a:spLocks noGrp="1"/>
          </p:cNvSpPr>
          <p:nvPr>
            <p:ph type="subTitle" idx="1"/>
          </p:nvPr>
        </p:nvSpPr>
        <p:spPr>
          <a:xfrm>
            <a:off x="1261872" y="2110154"/>
            <a:ext cx="9418320" cy="4382086"/>
          </a:xfrm>
        </p:spPr>
        <p:txBody>
          <a:bodyPr>
            <a:normAutofit/>
          </a:bodyPr>
          <a:lstStyle/>
          <a:p>
            <a:endParaRPr lang="en-US" sz="2400" dirty="0"/>
          </a:p>
          <a:p>
            <a:r>
              <a:rPr lang="en-US" sz="2400" dirty="0"/>
              <a:t>“Workers of the night” are people who want the night to come as soon as possible. The men of the night will take advantage of the darkness to cause chaos as soon as evening comes. The workers of the night are the workers of the dark forces that prepare the environment for turmoil. These people have similar goals and characters in many ways</a:t>
            </a:r>
            <a:r>
              <a:rPr lang="tr-TR" sz="2400" dirty="0"/>
              <a:t> </a:t>
            </a:r>
            <a:r>
              <a:rPr lang="tr-TR" sz="2400" dirty="0" err="1"/>
              <a:t>also</a:t>
            </a:r>
            <a:r>
              <a:rPr lang="tr-TR" sz="2400" dirty="0"/>
              <a:t> </a:t>
            </a:r>
            <a:r>
              <a:rPr lang="en-US" sz="2400" dirty="0"/>
              <a:t>common destinies.</a:t>
            </a:r>
            <a:endParaRPr lang="tr-TR" sz="2400" dirty="0"/>
          </a:p>
        </p:txBody>
      </p:sp>
    </p:spTree>
    <p:extLst>
      <p:ext uri="{BB962C8B-B14F-4D97-AF65-F5344CB8AC3E}">
        <p14:creationId xmlns:p14="http://schemas.microsoft.com/office/powerpoint/2010/main" val="2219009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BC92DEA6-3293-AD73-0F60-7E38F8B9DE9A}"/>
              </a:ext>
            </a:extLst>
          </p:cNvPr>
          <p:cNvSpPr>
            <a:spLocks noGrp="1"/>
          </p:cNvSpPr>
          <p:nvPr>
            <p:ph type="subTitle" idx="1"/>
          </p:nvPr>
        </p:nvSpPr>
        <p:spPr>
          <a:xfrm>
            <a:off x="1261872" y="1519311"/>
            <a:ext cx="9418320" cy="4972929"/>
          </a:xfrm>
        </p:spPr>
        <p:txBody>
          <a:bodyPr>
            <a:normAutofit/>
          </a:bodyPr>
          <a:lstStyle/>
          <a:p>
            <a:endParaRPr lang="en-US" sz="2800" dirty="0"/>
          </a:p>
          <a:p>
            <a:r>
              <a:rPr lang="en-US" sz="2800" dirty="0"/>
              <a:t>The side against these people is the Corrector. The Corrector is a thoughtful writer who feels alone in the face of turmoil. stands alone against the laborers of the spreading night. In this night he lives alone, he is in a passive war. He is worried about losing this light, which he lived at the summit, to the workers of the night.</a:t>
            </a:r>
            <a:endParaRPr lang="tr-TR" sz="2800" dirty="0"/>
          </a:p>
        </p:txBody>
      </p:sp>
    </p:spTree>
    <p:extLst>
      <p:ext uri="{BB962C8B-B14F-4D97-AF65-F5344CB8AC3E}">
        <p14:creationId xmlns:p14="http://schemas.microsoft.com/office/powerpoint/2010/main" val="307056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BC92DEA6-3293-AD73-0F60-7E38F8B9DE9A}"/>
              </a:ext>
            </a:extLst>
          </p:cNvPr>
          <p:cNvSpPr>
            <a:spLocks noGrp="1"/>
          </p:cNvSpPr>
          <p:nvPr>
            <p:ph type="subTitle" idx="1"/>
          </p:nvPr>
        </p:nvSpPr>
        <p:spPr>
          <a:xfrm>
            <a:off x="1261872" y="1237957"/>
            <a:ext cx="9418320" cy="5254283"/>
          </a:xfrm>
        </p:spPr>
        <p:txBody>
          <a:bodyPr>
            <a:normAutofit/>
          </a:bodyPr>
          <a:lstStyle/>
          <a:p>
            <a:endParaRPr lang="tr-TR" sz="2400" dirty="0"/>
          </a:p>
          <a:p>
            <a:r>
              <a:rPr lang="en-US" sz="2800" dirty="0"/>
              <a:t>This structure, which also uses night workers in its works, creates a great deception by calling itself the "Solar Movement" and promoting the sun and light; They want to lead humanity into darkness and night. The structure, which seems to defend the opposite of what it wants, kills people to achieve its goals. This structure is an organization that tries to achieve its goals by threatening and killing people.</a:t>
            </a:r>
            <a:endParaRPr lang="tr-TR" sz="2800" dirty="0"/>
          </a:p>
        </p:txBody>
      </p:sp>
    </p:spTree>
    <p:extLst>
      <p:ext uri="{BB962C8B-B14F-4D97-AF65-F5344CB8AC3E}">
        <p14:creationId xmlns:p14="http://schemas.microsoft.com/office/powerpoint/2010/main" val="2525947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FB8230-5D6B-0DF4-7EDF-B151B80DFEDE}"/>
              </a:ext>
            </a:extLst>
          </p:cNvPr>
          <p:cNvSpPr>
            <a:spLocks noGrp="1"/>
          </p:cNvSpPr>
          <p:nvPr>
            <p:ph type="ctrTitle"/>
          </p:nvPr>
        </p:nvSpPr>
        <p:spPr>
          <a:xfrm>
            <a:off x="1261872" y="365760"/>
            <a:ext cx="9418320" cy="1590353"/>
          </a:xfrm>
        </p:spPr>
        <p:txBody>
          <a:bodyPr>
            <a:normAutofit/>
          </a:bodyPr>
          <a:lstStyle/>
          <a:p>
            <a:r>
              <a:rPr lang="en-US" sz="3200" dirty="0"/>
              <a:t>We loved the book, I hope you will read it too</a:t>
            </a:r>
            <a:r>
              <a:rPr lang="tr-TR" sz="3200" dirty="0"/>
              <a:t> </a:t>
            </a:r>
            <a:r>
              <a:rPr lang="tr-TR" sz="3200" dirty="0">
                <a:sym typeface="Wingdings" panose="05000000000000000000" pitchFamily="2" charset="2"/>
              </a:rPr>
              <a:t></a:t>
            </a:r>
            <a:endParaRPr lang="tr-TR" sz="3200" dirty="0"/>
          </a:p>
        </p:txBody>
      </p:sp>
      <p:sp>
        <p:nvSpPr>
          <p:cNvPr id="3" name="Alt Başlık 2">
            <a:extLst>
              <a:ext uri="{FF2B5EF4-FFF2-40B4-BE49-F238E27FC236}">
                <a16:creationId xmlns:a16="http://schemas.microsoft.com/office/drawing/2014/main" id="{08E7BEAF-FA06-0794-22E5-D56ADCE96117}"/>
              </a:ext>
            </a:extLst>
          </p:cNvPr>
          <p:cNvSpPr>
            <a:spLocks noGrp="1"/>
          </p:cNvSpPr>
          <p:nvPr>
            <p:ph type="subTitle" idx="1"/>
          </p:nvPr>
        </p:nvSpPr>
        <p:spPr>
          <a:xfrm>
            <a:off x="1261872" y="2152357"/>
            <a:ext cx="9418320" cy="4339883"/>
          </a:xfrm>
        </p:spPr>
        <p:txBody>
          <a:bodyPr>
            <a:normAutofit/>
          </a:bodyPr>
          <a:lstStyle/>
          <a:p>
            <a:endParaRPr lang="tr-TR" sz="4400" dirty="0"/>
          </a:p>
          <a:p>
            <a:r>
              <a:rPr lang="tr-TR" sz="4400" dirty="0" err="1"/>
              <a:t>Thank</a:t>
            </a:r>
            <a:r>
              <a:rPr lang="tr-TR" sz="4400" dirty="0"/>
              <a:t> </a:t>
            </a:r>
            <a:r>
              <a:rPr lang="tr-TR" sz="4400" dirty="0" err="1"/>
              <a:t>you</a:t>
            </a:r>
            <a:r>
              <a:rPr lang="tr-TR" sz="4400" dirty="0"/>
              <a:t> </a:t>
            </a:r>
            <a:r>
              <a:rPr lang="tr-TR" sz="4400" dirty="0" err="1"/>
              <a:t>for</a:t>
            </a:r>
            <a:r>
              <a:rPr lang="tr-TR" sz="4400" dirty="0"/>
              <a:t> </a:t>
            </a:r>
            <a:r>
              <a:rPr lang="tr-TR" sz="4400" dirty="0" err="1"/>
              <a:t>listening</a:t>
            </a:r>
            <a:r>
              <a:rPr lang="tr-TR" sz="4400" dirty="0"/>
              <a:t> </a:t>
            </a:r>
            <a:r>
              <a:rPr lang="tr-TR" sz="3600" b="1" i="0" dirty="0">
                <a:effectLst/>
                <a:latin typeface="var(--dynamico--title-font)"/>
              </a:rPr>
              <a:t> ♡</a:t>
            </a:r>
          </a:p>
          <a:p>
            <a:endParaRPr lang="tr-TR" sz="2800" b="1" dirty="0"/>
          </a:p>
          <a:p>
            <a:endParaRPr lang="tr-TR" sz="2800" b="1" dirty="0"/>
          </a:p>
          <a:p>
            <a:endParaRPr lang="tr-TR" sz="2800" b="1" dirty="0"/>
          </a:p>
          <a:p>
            <a:r>
              <a:rPr lang="tr-TR" sz="2800" b="1" dirty="0" err="1"/>
              <a:t>Turkish</a:t>
            </a:r>
            <a:r>
              <a:rPr lang="tr-TR" sz="2800" b="1" dirty="0"/>
              <a:t> Erasmus </a:t>
            </a:r>
            <a:r>
              <a:rPr lang="tr-TR" sz="2800" b="1" dirty="0" err="1"/>
              <a:t>Group</a:t>
            </a:r>
            <a:endParaRPr lang="tr-TR" sz="2800" b="1" dirty="0"/>
          </a:p>
        </p:txBody>
      </p:sp>
      <p:pic>
        <p:nvPicPr>
          <p:cNvPr id="4" name="Resim 3">
            <a:extLst>
              <a:ext uri="{FF2B5EF4-FFF2-40B4-BE49-F238E27FC236}">
                <a16:creationId xmlns:a16="http://schemas.microsoft.com/office/drawing/2014/main" id="{383B7152-FA0E-AE06-C556-C85A7D7CAA01}"/>
              </a:ext>
            </a:extLst>
          </p:cNvPr>
          <p:cNvPicPr>
            <a:picLocks noChangeAspect="1"/>
          </p:cNvPicPr>
          <p:nvPr/>
        </p:nvPicPr>
        <p:blipFill>
          <a:blip r:embed="rId2"/>
          <a:stretch>
            <a:fillRect/>
          </a:stretch>
        </p:blipFill>
        <p:spPr>
          <a:xfrm>
            <a:off x="8434251" y="2152357"/>
            <a:ext cx="3157527" cy="4353560"/>
          </a:xfrm>
          <a:prstGeom prst="rect">
            <a:avLst/>
          </a:prstGeom>
        </p:spPr>
      </p:pic>
    </p:spTree>
    <p:extLst>
      <p:ext uri="{BB962C8B-B14F-4D97-AF65-F5344CB8AC3E}">
        <p14:creationId xmlns:p14="http://schemas.microsoft.com/office/powerpoint/2010/main" val="48434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83DFB-BDE9-6BB9-435D-2CCE1A43DA46}"/>
              </a:ext>
            </a:extLst>
          </p:cNvPr>
          <p:cNvSpPr>
            <a:spLocks noGrp="1"/>
          </p:cNvSpPr>
          <p:nvPr>
            <p:ph type="ctrTitle"/>
          </p:nvPr>
        </p:nvSpPr>
        <p:spPr>
          <a:xfrm>
            <a:off x="1261872" y="758952"/>
            <a:ext cx="9418320" cy="1126119"/>
          </a:xfrm>
        </p:spPr>
        <p:txBody>
          <a:bodyPr>
            <a:normAutofit/>
          </a:bodyPr>
          <a:lstStyle/>
          <a:p>
            <a:r>
              <a:rPr lang="tr-TR" sz="4000" dirty="0"/>
              <a:t>WHO IS BİLGE KARASU ?</a:t>
            </a:r>
          </a:p>
        </p:txBody>
      </p:sp>
      <p:sp>
        <p:nvSpPr>
          <p:cNvPr id="6" name="Alt Başlık 5">
            <a:extLst>
              <a:ext uri="{FF2B5EF4-FFF2-40B4-BE49-F238E27FC236}">
                <a16:creationId xmlns:a16="http://schemas.microsoft.com/office/drawing/2014/main" id="{CEE1338E-A2AF-8227-E004-F4AD21B9687F}"/>
              </a:ext>
            </a:extLst>
          </p:cNvPr>
          <p:cNvSpPr>
            <a:spLocks noGrp="1"/>
          </p:cNvSpPr>
          <p:nvPr>
            <p:ph type="subTitle" idx="1"/>
          </p:nvPr>
        </p:nvSpPr>
        <p:spPr>
          <a:xfrm>
            <a:off x="1261872" y="2447778"/>
            <a:ext cx="9418320" cy="4044462"/>
          </a:xfrm>
        </p:spPr>
        <p:txBody>
          <a:bodyPr>
            <a:normAutofit/>
          </a:bodyPr>
          <a:lstStyle/>
          <a:p>
            <a:r>
              <a:rPr lang="en-US" sz="2800" dirty="0"/>
              <a:t>He is a Turkish short story, novel and essay writer. K</a:t>
            </a:r>
            <a:r>
              <a:rPr lang="tr-TR" sz="2800" dirty="0"/>
              <a:t>ARASU</a:t>
            </a:r>
            <a:r>
              <a:rPr lang="en-US" sz="2800" dirty="0"/>
              <a:t>, who is also a philosopher, spent part of his life as a translator. He is one of the important names of post</a:t>
            </a:r>
            <a:r>
              <a:rPr lang="tr-TR" sz="2800" dirty="0"/>
              <a:t>-</a:t>
            </a:r>
            <a:r>
              <a:rPr lang="en-US" sz="2800" dirty="0"/>
              <a:t>modern novel</a:t>
            </a:r>
            <a:r>
              <a:rPr lang="tr-TR" sz="2800" dirty="0" err="1"/>
              <a:t>ist</a:t>
            </a:r>
            <a:r>
              <a:rPr lang="en-US" sz="2800" dirty="0"/>
              <a:t> in Turkey.</a:t>
            </a:r>
          </a:p>
          <a:p>
            <a:endParaRPr lang="tr-TR" dirty="0"/>
          </a:p>
        </p:txBody>
      </p:sp>
    </p:spTree>
    <p:extLst>
      <p:ext uri="{BB962C8B-B14F-4D97-AF65-F5344CB8AC3E}">
        <p14:creationId xmlns:p14="http://schemas.microsoft.com/office/powerpoint/2010/main" val="131488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C6C6F356-F346-D032-7753-6BA1FFEC837F}"/>
              </a:ext>
            </a:extLst>
          </p:cNvPr>
          <p:cNvSpPr>
            <a:spLocks noGrp="1"/>
          </p:cNvSpPr>
          <p:nvPr>
            <p:ph type="subTitle" idx="1"/>
          </p:nvPr>
        </p:nvSpPr>
        <p:spPr>
          <a:xfrm>
            <a:off x="1261872" y="1814732"/>
            <a:ext cx="9418320" cy="4677508"/>
          </a:xfrm>
        </p:spPr>
        <p:txBody>
          <a:bodyPr>
            <a:noAutofit/>
          </a:bodyPr>
          <a:lstStyle/>
          <a:p>
            <a:r>
              <a:rPr lang="tr-TR" sz="2400" dirty="0"/>
              <a:t>B</a:t>
            </a:r>
            <a:r>
              <a:rPr lang="en-US" sz="2400" dirty="0" err="1"/>
              <a:t>ilge</a:t>
            </a:r>
            <a:r>
              <a:rPr lang="en-US" sz="2400" dirty="0"/>
              <a:t> </a:t>
            </a:r>
            <a:r>
              <a:rPr lang="tr-TR" sz="2400" dirty="0"/>
              <a:t>KARASU </a:t>
            </a:r>
            <a:r>
              <a:rPr lang="en-US" sz="2400" dirty="0"/>
              <a:t>was born on January 9, 1930 in Istanbul. He started his education at </a:t>
            </a:r>
            <a:r>
              <a:rPr lang="en-US" sz="2400" dirty="0" err="1"/>
              <a:t>Şişli</a:t>
            </a:r>
            <a:r>
              <a:rPr lang="en-US" sz="2400" dirty="0"/>
              <a:t> </a:t>
            </a:r>
            <a:r>
              <a:rPr lang="en-US" sz="2400" dirty="0" err="1"/>
              <a:t>Terakki</a:t>
            </a:r>
            <a:r>
              <a:rPr lang="en-US" sz="2400" dirty="0"/>
              <a:t> High School and later studied at Istanbul University, Faculty of L</a:t>
            </a:r>
            <a:r>
              <a:rPr lang="tr-TR" sz="2400" dirty="0" err="1"/>
              <a:t>iterature</a:t>
            </a:r>
            <a:r>
              <a:rPr lang="en-US" sz="2400" dirty="0"/>
              <a:t>, Department of Philosophy. In 1963, he went to Europe on a Rockefeller scholarship. He returned to Turkey in 1964 and started to work as a translator. He worked as a lecturer at </a:t>
            </a:r>
            <a:r>
              <a:rPr lang="en-US" sz="2400" dirty="0" err="1"/>
              <a:t>Hacettepe</a:t>
            </a:r>
            <a:r>
              <a:rPr lang="en-US" sz="2400" dirty="0"/>
              <a:t> University, Department of Philosophy from 1974 until his death. He faced difficult health problems. K</a:t>
            </a:r>
            <a:r>
              <a:rPr lang="tr-TR" sz="2400" dirty="0"/>
              <a:t>ARASU</a:t>
            </a:r>
            <a:r>
              <a:rPr lang="en-US" sz="2400" dirty="0"/>
              <a:t> was treated for</a:t>
            </a:r>
            <a:r>
              <a:rPr lang="tr-TR" sz="2400" dirty="0"/>
              <a:t> </a:t>
            </a:r>
            <a:r>
              <a:rPr lang="en-US" sz="2400" dirty="0"/>
              <a:t>cancer. He died on 13 July 1995 at </a:t>
            </a:r>
            <a:r>
              <a:rPr lang="en-US" sz="2400" dirty="0" err="1"/>
              <a:t>Hacettepe</a:t>
            </a:r>
            <a:r>
              <a:rPr lang="en-US" sz="2400" dirty="0"/>
              <a:t> University Hospital, to which he devoted his life.</a:t>
            </a:r>
            <a:endParaRPr lang="tr-TR" sz="2400" dirty="0"/>
          </a:p>
        </p:txBody>
      </p:sp>
      <p:sp>
        <p:nvSpPr>
          <p:cNvPr id="4" name="Rectangle 1">
            <a:extLst>
              <a:ext uri="{FF2B5EF4-FFF2-40B4-BE49-F238E27FC236}">
                <a16:creationId xmlns:a16="http://schemas.microsoft.com/office/drawing/2014/main" id="{392DB6A4-D999-98EA-1B30-7A0D9C15B640}"/>
              </a:ext>
            </a:extLst>
          </p:cNvPr>
          <p:cNvSpPr>
            <a:spLocks noGrp="1" noChangeArrowheads="1"/>
          </p:cNvSpPr>
          <p:nvPr>
            <p:ph type="ctrTitle"/>
          </p:nvPr>
        </p:nvSpPr>
        <p:spPr bwMode="auto">
          <a:xfrm>
            <a:off x="1261872" y="960701"/>
            <a:ext cx="6911457" cy="580298"/>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0" i="0" u="none" strike="noStrike" cap="none" normalizeH="0" baseline="0" dirty="0" err="1">
                <a:ln>
                  <a:noFill/>
                </a:ln>
                <a:solidFill>
                  <a:srgbClr val="E8EAED"/>
                </a:solidFill>
                <a:effectLst/>
                <a:latin typeface="Century Schoolbook" panose="02040604050505020304" pitchFamily="18" charset="0"/>
              </a:rPr>
              <a:t>The</a:t>
            </a:r>
            <a:r>
              <a:rPr kumimoji="0" lang="tr-TR" altLang="tr-TR" sz="4000" b="0" i="0" u="none" strike="noStrike" cap="none" normalizeH="0" baseline="0" dirty="0">
                <a:ln>
                  <a:noFill/>
                </a:ln>
                <a:solidFill>
                  <a:srgbClr val="E8EAED"/>
                </a:solidFill>
                <a:effectLst/>
                <a:latin typeface="Century Schoolbook" panose="02040604050505020304" pitchFamily="18" charset="0"/>
              </a:rPr>
              <a:t> Life </a:t>
            </a:r>
            <a:r>
              <a:rPr lang="tr-TR" altLang="tr-TR" sz="4000" dirty="0">
                <a:solidFill>
                  <a:srgbClr val="E8EAED"/>
                </a:solidFill>
                <a:latin typeface="Century Schoolbook" panose="02040604050505020304" pitchFamily="18" charset="0"/>
              </a:rPr>
              <a:t>O</a:t>
            </a:r>
            <a:r>
              <a:rPr kumimoji="0" lang="tr-TR" altLang="tr-TR" sz="4000" b="0" i="0" u="none" strike="noStrike" cap="none" normalizeH="0" baseline="0" dirty="0">
                <a:ln>
                  <a:noFill/>
                </a:ln>
                <a:solidFill>
                  <a:srgbClr val="E8EAED"/>
                </a:solidFill>
                <a:effectLst/>
                <a:latin typeface="Century Schoolbook" panose="02040604050505020304" pitchFamily="18" charset="0"/>
              </a:rPr>
              <a:t>f </a:t>
            </a:r>
            <a:r>
              <a:rPr kumimoji="0" lang="tr-TR" altLang="tr-TR" sz="4000" b="0" i="0" u="none" strike="noStrike" cap="none" normalizeH="0" baseline="0" dirty="0">
                <a:ln>
                  <a:noFill/>
                </a:ln>
                <a:solidFill>
                  <a:srgbClr val="E8EAED"/>
                </a:solidFill>
                <a:effectLst/>
                <a:latin typeface="+mn-lt"/>
              </a:rPr>
              <a:t>Bilge KARASU</a:t>
            </a:r>
            <a:r>
              <a:rPr kumimoji="0" lang="tr-TR" altLang="tr-TR" sz="4000" b="0" i="0" u="none" strike="noStrike" cap="none" normalizeH="0" baseline="0" dirty="0">
                <a:ln>
                  <a:noFill/>
                </a:ln>
                <a:solidFill>
                  <a:schemeClr val="tx1"/>
                </a:solidFill>
                <a:effectLst/>
                <a:latin typeface="+mn-lt"/>
              </a:rPr>
              <a:t> </a:t>
            </a:r>
          </a:p>
        </p:txBody>
      </p:sp>
    </p:spTree>
    <p:extLst>
      <p:ext uri="{BB962C8B-B14F-4D97-AF65-F5344CB8AC3E}">
        <p14:creationId xmlns:p14="http://schemas.microsoft.com/office/powerpoint/2010/main" val="509017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C6C6F356-F346-D032-7753-6BA1FFEC837F}"/>
              </a:ext>
            </a:extLst>
          </p:cNvPr>
          <p:cNvSpPr>
            <a:spLocks noGrp="1"/>
          </p:cNvSpPr>
          <p:nvPr>
            <p:ph type="subTitle" idx="1"/>
          </p:nvPr>
        </p:nvSpPr>
        <p:spPr>
          <a:xfrm>
            <a:off x="1261872" y="2067951"/>
            <a:ext cx="9418320" cy="4128868"/>
          </a:xfrm>
        </p:spPr>
        <p:txBody>
          <a:bodyPr>
            <a:normAutofit/>
          </a:bodyPr>
          <a:lstStyle/>
          <a:p>
            <a:r>
              <a:rPr lang="tr-TR" sz="2500" dirty="0"/>
              <a:t>B</a:t>
            </a:r>
            <a:r>
              <a:rPr lang="en-US" sz="2500" dirty="0" err="1"/>
              <a:t>ilge</a:t>
            </a:r>
            <a:r>
              <a:rPr lang="tr-TR" sz="2500" dirty="0"/>
              <a:t> KARASU</a:t>
            </a:r>
            <a:r>
              <a:rPr lang="en-US" sz="2500" dirty="0"/>
              <a:t>, who started writing at the age of 17, wrote </a:t>
            </a:r>
            <a:r>
              <a:rPr lang="tr-TR" sz="2500" dirty="0"/>
              <a:t>his</a:t>
            </a:r>
            <a:r>
              <a:rPr lang="en-US" sz="2500" dirty="0"/>
              <a:t> first work in 1950. He wrote his first short story in 1952. The subject of his works is usually the </a:t>
            </a:r>
            <a:r>
              <a:rPr lang="tr-TR" sz="2500" dirty="0" err="1"/>
              <a:t>psychology</a:t>
            </a:r>
            <a:r>
              <a:rPr lang="tr-TR" sz="2500" dirty="0"/>
              <a:t> </a:t>
            </a:r>
            <a:r>
              <a:rPr lang="en-US" sz="2500" dirty="0"/>
              <a:t>of the individual</a:t>
            </a:r>
            <a:r>
              <a:rPr lang="tr-TR" sz="2500" dirty="0"/>
              <a:t>s</a:t>
            </a:r>
            <a:r>
              <a:rPr lang="en-US" sz="2500" dirty="0"/>
              <a:t>. He used concepts such as "love", "friendship", "loneliness", "passion", "belief/disbelief", "fear" and "death". The reader finds parts of himself in his works. Their stories expand </a:t>
            </a:r>
            <a:r>
              <a:rPr lang="tr-TR" sz="2500" dirty="0" err="1"/>
              <a:t>people</a:t>
            </a:r>
            <a:r>
              <a:rPr lang="tr-TR" sz="2500" dirty="0"/>
              <a:t> </a:t>
            </a:r>
            <a:r>
              <a:rPr lang="en-US" sz="2500" dirty="0"/>
              <a:t>the </a:t>
            </a:r>
            <a:r>
              <a:rPr lang="tr-TR" sz="2500" dirty="0" err="1"/>
              <a:t>readers</a:t>
            </a:r>
            <a:r>
              <a:rPr lang="tr-TR" sz="2500" dirty="0"/>
              <a:t>’ </a:t>
            </a:r>
            <a:r>
              <a:rPr lang="en-US" sz="2500" dirty="0"/>
              <a:t>imagination</a:t>
            </a:r>
            <a:r>
              <a:rPr lang="tr-TR" sz="2500" dirty="0"/>
              <a:t>s</a:t>
            </a:r>
            <a:r>
              <a:rPr lang="en-US" sz="2500" dirty="0"/>
              <a:t>.</a:t>
            </a:r>
            <a:endParaRPr lang="tr-TR" sz="2500" dirty="0"/>
          </a:p>
        </p:txBody>
      </p:sp>
      <p:sp>
        <p:nvSpPr>
          <p:cNvPr id="4" name="Rectangle 1">
            <a:extLst>
              <a:ext uri="{FF2B5EF4-FFF2-40B4-BE49-F238E27FC236}">
                <a16:creationId xmlns:a16="http://schemas.microsoft.com/office/drawing/2014/main" id="{EBDCFA6B-B883-EB48-BB2C-467963208A4F}"/>
              </a:ext>
            </a:extLst>
          </p:cNvPr>
          <p:cNvSpPr>
            <a:spLocks noGrp="1" noChangeArrowheads="1"/>
          </p:cNvSpPr>
          <p:nvPr>
            <p:ph type="ctrTitle"/>
          </p:nvPr>
        </p:nvSpPr>
        <p:spPr bwMode="auto">
          <a:xfrm>
            <a:off x="1261872" y="857776"/>
            <a:ext cx="5817298" cy="580298"/>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0" i="0" u="none" strike="noStrike" cap="none" normalizeH="0" baseline="0" dirty="0">
                <a:ln>
                  <a:noFill/>
                </a:ln>
                <a:solidFill>
                  <a:schemeClr val="tx1"/>
                </a:solidFill>
                <a:effectLst/>
                <a:latin typeface="Century Schoolbook" panose="02040604050505020304" pitchFamily="18" charset="0"/>
              </a:rPr>
              <a:t>… </a:t>
            </a:r>
            <a:r>
              <a:rPr kumimoji="0" lang="tr-TR" altLang="tr-TR" sz="4000" b="0" i="0" u="none" strike="noStrike" cap="none" normalizeH="0" baseline="0" dirty="0" err="1">
                <a:ln>
                  <a:noFill/>
                </a:ln>
                <a:solidFill>
                  <a:schemeClr val="tx1"/>
                </a:solidFill>
                <a:effectLst/>
                <a:latin typeface="Century Schoolbook" panose="02040604050505020304" pitchFamily="18" charset="0"/>
              </a:rPr>
              <a:t>And</a:t>
            </a:r>
            <a:r>
              <a:rPr kumimoji="0" lang="tr-TR" altLang="tr-TR" sz="4000" b="0" i="0" u="none" strike="noStrike" cap="none" normalizeH="0" baseline="0" dirty="0">
                <a:ln>
                  <a:noFill/>
                </a:ln>
                <a:solidFill>
                  <a:schemeClr val="tx1"/>
                </a:solidFill>
                <a:effectLst/>
                <a:latin typeface="Century Schoolbook" panose="02040604050505020304" pitchFamily="18" charset="0"/>
              </a:rPr>
              <a:t> A </a:t>
            </a:r>
            <a:r>
              <a:rPr kumimoji="0" lang="tr-TR" altLang="tr-TR" sz="4000" b="0" i="0" u="none" strike="noStrike" cap="none" normalizeH="0" baseline="0" dirty="0" err="1">
                <a:ln>
                  <a:noFill/>
                </a:ln>
                <a:solidFill>
                  <a:schemeClr val="tx1"/>
                </a:solidFill>
                <a:effectLst/>
                <a:latin typeface="Century Schoolbook" panose="02040604050505020304" pitchFamily="18" charset="0"/>
              </a:rPr>
              <a:t>Writter</a:t>
            </a:r>
            <a:r>
              <a:rPr kumimoji="0" lang="tr-TR" altLang="tr-TR" sz="4000" b="0" i="0" u="none" strike="noStrike" cap="none" normalizeH="0" baseline="0" dirty="0">
                <a:ln>
                  <a:noFill/>
                </a:ln>
                <a:solidFill>
                  <a:schemeClr val="tx1"/>
                </a:solidFill>
                <a:effectLst/>
                <a:latin typeface="Century Schoolbook" panose="02040604050505020304" pitchFamily="18" charset="0"/>
              </a:rPr>
              <a:t> Is </a:t>
            </a:r>
            <a:r>
              <a:rPr kumimoji="0" lang="tr-TR" altLang="tr-TR" sz="4000" b="0" i="0" u="none" strike="noStrike" cap="none" normalizeH="0" baseline="0" dirty="0" err="1">
                <a:ln>
                  <a:noFill/>
                </a:ln>
                <a:solidFill>
                  <a:schemeClr val="tx1"/>
                </a:solidFill>
                <a:effectLst/>
                <a:latin typeface="Century Schoolbook" panose="02040604050505020304" pitchFamily="18" charset="0"/>
              </a:rPr>
              <a:t>Born</a:t>
            </a:r>
            <a:endParaRPr kumimoji="0" lang="tr-TR" altLang="tr-TR" sz="4000" b="0" i="0" u="none" strike="noStrike" cap="none" normalizeH="0" baseline="0" dirty="0">
              <a:ln>
                <a:noFill/>
              </a:ln>
              <a:solidFill>
                <a:schemeClr val="tx1"/>
              </a:solidFill>
              <a:effectLst/>
              <a:latin typeface="Century Schoolbook" panose="02040604050505020304" pitchFamily="18" charset="0"/>
            </a:endParaRPr>
          </a:p>
        </p:txBody>
      </p:sp>
    </p:spTree>
    <p:extLst>
      <p:ext uri="{BB962C8B-B14F-4D97-AF65-F5344CB8AC3E}">
        <p14:creationId xmlns:p14="http://schemas.microsoft.com/office/powerpoint/2010/main" val="338159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BC92DEA6-3293-AD73-0F60-7E38F8B9DE9A}"/>
              </a:ext>
            </a:extLst>
          </p:cNvPr>
          <p:cNvSpPr>
            <a:spLocks noGrp="1"/>
          </p:cNvSpPr>
          <p:nvPr>
            <p:ph type="subTitle" idx="1"/>
          </p:nvPr>
        </p:nvSpPr>
        <p:spPr>
          <a:xfrm>
            <a:off x="1261872" y="1575582"/>
            <a:ext cx="9418320" cy="4916658"/>
          </a:xfrm>
        </p:spPr>
        <p:txBody>
          <a:bodyPr>
            <a:normAutofit/>
          </a:bodyPr>
          <a:lstStyle/>
          <a:p>
            <a:r>
              <a:rPr lang="en-US" sz="2800" dirty="0"/>
              <a:t>K</a:t>
            </a:r>
            <a:r>
              <a:rPr lang="tr-TR" sz="2800" dirty="0"/>
              <a:t>ARASU</a:t>
            </a:r>
            <a:r>
              <a:rPr lang="en-US" sz="2800" dirty="0"/>
              <a:t>, one of the most original authors of Turkish literature, is the only Turkish author to win the "Pegasus Award" in America with his book "Night"; With this award, his books were translated into English and he gave lectures on new Turkish literature at various universities in the USA. His last book "Six Months and One Autumn«</a:t>
            </a:r>
            <a:r>
              <a:rPr lang="tr-TR" sz="2800" dirty="0"/>
              <a:t> </a:t>
            </a:r>
            <a:r>
              <a:rPr lang="tr-TR" sz="2800" dirty="0" err="1"/>
              <a:t>was</a:t>
            </a:r>
            <a:r>
              <a:rPr lang="tr-TR" sz="2800" dirty="0"/>
              <a:t> </a:t>
            </a:r>
            <a:r>
              <a:rPr lang="tr-TR" sz="2800" dirty="0" err="1"/>
              <a:t>published</a:t>
            </a:r>
            <a:r>
              <a:rPr lang="en-US" sz="2800" dirty="0"/>
              <a:t> in 1996</a:t>
            </a:r>
            <a:r>
              <a:rPr lang="tr-TR" sz="2800" dirty="0"/>
              <a:t> </a:t>
            </a:r>
            <a:r>
              <a:rPr lang="tr-TR" sz="2800" dirty="0" err="1"/>
              <a:t>after</a:t>
            </a:r>
            <a:r>
              <a:rPr lang="tr-TR" sz="2800" dirty="0"/>
              <a:t> his </a:t>
            </a:r>
            <a:r>
              <a:rPr lang="tr-TR" sz="2800" dirty="0" err="1"/>
              <a:t>death</a:t>
            </a:r>
            <a:r>
              <a:rPr lang="tr-TR" sz="2800" dirty="0"/>
              <a:t>.</a:t>
            </a:r>
          </a:p>
        </p:txBody>
      </p:sp>
    </p:spTree>
    <p:extLst>
      <p:ext uri="{BB962C8B-B14F-4D97-AF65-F5344CB8AC3E}">
        <p14:creationId xmlns:p14="http://schemas.microsoft.com/office/powerpoint/2010/main" val="246208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CFA97B-A75C-5C95-0EB8-A41F488B4632}"/>
              </a:ext>
            </a:extLst>
          </p:cNvPr>
          <p:cNvSpPr>
            <a:spLocks noGrp="1"/>
          </p:cNvSpPr>
          <p:nvPr>
            <p:ph type="ctrTitle"/>
          </p:nvPr>
        </p:nvSpPr>
        <p:spPr>
          <a:xfrm>
            <a:off x="1261872" y="758952"/>
            <a:ext cx="9418320" cy="872900"/>
          </a:xfrm>
        </p:spPr>
        <p:txBody>
          <a:bodyPr>
            <a:normAutofit/>
          </a:bodyPr>
          <a:lstStyle/>
          <a:p>
            <a:pPr algn="ctr"/>
            <a:r>
              <a:rPr lang="tr-TR" sz="4400" dirty="0" err="1"/>
              <a:t>Short</a:t>
            </a:r>
            <a:r>
              <a:rPr lang="tr-TR" sz="4400" dirty="0"/>
              <a:t> </a:t>
            </a:r>
            <a:r>
              <a:rPr lang="tr-TR" sz="4400" dirty="0" err="1"/>
              <a:t>Stories</a:t>
            </a:r>
            <a:endParaRPr lang="tr-TR" sz="4400" dirty="0"/>
          </a:p>
        </p:txBody>
      </p:sp>
      <p:sp>
        <p:nvSpPr>
          <p:cNvPr id="3" name="Alt Başlık 2">
            <a:extLst>
              <a:ext uri="{FF2B5EF4-FFF2-40B4-BE49-F238E27FC236}">
                <a16:creationId xmlns:a16="http://schemas.microsoft.com/office/drawing/2014/main" id="{5F44A48C-B111-8B12-602F-71C6649EDB2E}"/>
              </a:ext>
            </a:extLst>
          </p:cNvPr>
          <p:cNvSpPr>
            <a:spLocks noGrp="1"/>
          </p:cNvSpPr>
          <p:nvPr>
            <p:ph type="subTitle" idx="1"/>
          </p:nvPr>
        </p:nvSpPr>
        <p:spPr>
          <a:xfrm>
            <a:off x="1261872" y="1927274"/>
            <a:ext cx="9418320" cy="4564966"/>
          </a:xfrm>
        </p:spPr>
        <p:txBody>
          <a:bodyPr/>
          <a:lstStyle/>
          <a:p>
            <a:pPr algn="l"/>
            <a:endParaRPr lang="tr-TR" b="0" i="0" dirty="0">
              <a:solidFill>
                <a:srgbClr val="BDC1C6"/>
              </a:solidFill>
              <a:effectLst/>
              <a:latin typeface="Google Sans"/>
            </a:endParaRPr>
          </a:p>
          <a:p>
            <a:pPr algn="l">
              <a:buFont typeface="Arial" panose="020B0604020202020204" pitchFamily="34" charset="0"/>
              <a:buChar char="•"/>
            </a:pPr>
            <a:r>
              <a:rPr lang="tr-TR" sz="2400" b="0" i="0" dirty="0" err="1">
                <a:solidFill>
                  <a:srgbClr val="BDC1C6"/>
                </a:solidFill>
                <a:effectLst/>
                <a:latin typeface="arial" panose="020B0604020202020204" pitchFamily="34" charset="0"/>
              </a:rPr>
              <a:t>Troya'da</a:t>
            </a:r>
            <a:r>
              <a:rPr lang="tr-TR" sz="2400" b="0" i="0" dirty="0">
                <a:solidFill>
                  <a:srgbClr val="BDC1C6"/>
                </a:solidFill>
                <a:effectLst/>
                <a:latin typeface="arial" panose="020B0604020202020204" pitchFamily="34" charset="0"/>
              </a:rPr>
              <a:t> Ölüm Vardı (</a:t>
            </a:r>
            <a:r>
              <a:rPr lang="tr-TR" sz="2400" dirty="0" err="1">
                <a:solidFill>
                  <a:srgbClr val="BDC1C6"/>
                </a:solidFill>
                <a:latin typeface="arial" panose="020B0604020202020204" pitchFamily="34" charset="0"/>
              </a:rPr>
              <a:t>D</a:t>
            </a:r>
            <a:r>
              <a:rPr lang="tr-TR" sz="2400" b="0" i="0" dirty="0" err="1">
                <a:solidFill>
                  <a:srgbClr val="BDC1C6"/>
                </a:solidFill>
                <a:effectLst/>
                <a:latin typeface="arial" panose="020B0604020202020204" pitchFamily="34" charset="0"/>
              </a:rPr>
              <a:t>eath</a:t>
            </a:r>
            <a:r>
              <a:rPr lang="tr-TR" sz="2400" b="0" i="0" dirty="0">
                <a:solidFill>
                  <a:srgbClr val="BDC1C6"/>
                </a:solidFill>
                <a:effectLst/>
                <a:latin typeface="arial" panose="020B0604020202020204" pitchFamily="34" charset="0"/>
              </a:rPr>
              <a:t> </a:t>
            </a:r>
            <a:r>
              <a:rPr lang="tr-TR" sz="2400" dirty="0" err="1">
                <a:solidFill>
                  <a:srgbClr val="BDC1C6"/>
                </a:solidFill>
                <a:latin typeface="arial" panose="020B0604020202020204" pitchFamily="34" charset="0"/>
              </a:rPr>
              <a:t>I</a:t>
            </a:r>
            <a:r>
              <a:rPr lang="tr-TR" sz="2400" b="0" i="0" dirty="0" err="1">
                <a:solidFill>
                  <a:srgbClr val="BDC1C6"/>
                </a:solidFill>
                <a:effectLst/>
                <a:latin typeface="arial" panose="020B0604020202020204" pitchFamily="34" charset="0"/>
              </a:rPr>
              <a:t>n</a:t>
            </a:r>
            <a:r>
              <a:rPr lang="tr-TR" sz="2400" b="0" i="0" dirty="0">
                <a:solidFill>
                  <a:srgbClr val="BDC1C6"/>
                </a:solidFill>
                <a:effectLst/>
                <a:latin typeface="arial" panose="020B0604020202020204" pitchFamily="34" charset="0"/>
              </a:rPr>
              <a:t> </a:t>
            </a:r>
            <a:r>
              <a:rPr lang="tr-TR" sz="2400" b="0" i="0" dirty="0" err="1">
                <a:solidFill>
                  <a:srgbClr val="BDC1C6"/>
                </a:solidFill>
                <a:effectLst/>
                <a:latin typeface="arial" panose="020B0604020202020204" pitchFamily="34" charset="0"/>
              </a:rPr>
              <a:t>Troy</a:t>
            </a:r>
            <a:r>
              <a:rPr lang="tr-TR" sz="2400" b="0" i="0" dirty="0">
                <a:solidFill>
                  <a:srgbClr val="BDC1C6"/>
                </a:solidFill>
                <a:effectLst/>
                <a:latin typeface="arial" panose="020B0604020202020204" pitchFamily="34" charset="0"/>
              </a:rPr>
              <a:t>)</a:t>
            </a:r>
          </a:p>
          <a:p>
            <a:pPr algn="l">
              <a:buFont typeface="Arial" panose="020B0604020202020204" pitchFamily="34" charset="0"/>
              <a:buChar char="•"/>
            </a:pPr>
            <a:r>
              <a:rPr lang="tr-TR" sz="2400" b="0" i="0" dirty="0">
                <a:solidFill>
                  <a:srgbClr val="BDC1C6"/>
                </a:solidFill>
                <a:effectLst/>
                <a:latin typeface="arial" panose="020B0604020202020204" pitchFamily="34" charset="0"/>
              </a:rPr>
              <a:t>Uzun Sürmüş Bir Günün Akşamı (</a:t>
            </a:r>
            <a:r>
              <a:rPr lang="tr-TR" sz="2400" dirty="0">
                <a:solidFill>
                  <a:srgbClr val="BDC1C6"/>
                </a:solidFill>
                <a:latin typeface="arial" panose="020B0604020202020204" pitchFamily="34" charset="0"/>
              </a:rPr>
              <a:t>T</a:t>
            </a:r>
            <a:r>
              <a:rPr lang="en-US" sz="2400" b="0" i="0" dirty="0">
                <a:solidFill>
                  <a:srgbClr val="BDC1C6"/>
                </a:solidFill>
                <a:effectLst/>
                <a:latin typeface="arial" panose="020B0604020202020204" pitchFamily="34" charset="0"/>
              </a:rPr>
              <a:t>he </a:t>
            </a:r>
            <a:r>
              <a:rPr lang="tr-TR" sz="2400" dirty="0">
                <a:solidFill>
                  <a:srgbClr val="BDC1C6"/>
                </a:solidFill>
                <a:latin typeface="arial" panose="020B0604020202020204" pitchFamily="34" charset="0"/>
              </a:rPr>
              <a:t>E</a:t>
            </a:r>
            <a:r>
              <a:rPr lang="en-US" sz="2400" b="0" i="0" dirty="0" err="1">
                <a:solidFill>
                  <a:srgbClr val="BDC1C6"/>
                </a:solidFill>
                <a:effectLst/>
                <a:latin typeface="arial" panose="020B0604020202020204" pitchFamily="34" charset="0"/>
              </a:rPr>
              <a:t>vening</a:t>
            </a:r>
            <a:r>
              <a:rPr lang="en-US" sz="2400" b="0" i="0" dirty="0">
                <a:solidFill>
                  <a:srgbClr val="BDC1C6"/>
                </a:solidFill>
                <a:effectLst/>
                <a:latin typeface="arial" panose="020B0604020202020204" pitchFamily="34" charset="0"/>
              </a:rPr>
              <a:t> </a:t>
            </a:r>
            <a:r>
              <a:rPr lang="tr-TR" sz="2400" b="0" i="0" dirty="0">
                <a:solidFill>
                  <a:srgbClr val="BDC1C6"/>
                </a:solidFill>
                <a:effectLst/>
                <a:latin typeface="arial" panose="020B0604020202020204" pitchFamily="34" charset="0"/>
              </a:rPr>
              <a:t>O</a:t>
            </a:r>
            <a:r>
              <a:rPr lang="en-US" sz="2400" b="0" i="0" dirty="0">
                <a:solidFill>
                  <a:srgbClr val="BDC1C6"/>
                </a:solidFill>
                <a:effectLst/>
                <a:latin typeface="arial" panose="020B0604020202020204" pitchFamily="34" charset="0"/>
              </a:rPr>
              <a:t>f </a:t>
            </a:r>
            <a:r>
              <a:rPr lang="tr-TR" sz="2400" dirty="0">
                <a:solidFill>
                  <a:srgbClr val="BDC1C6"/>
                </a:solidFill>
                <a:latin typeface="arial" panose="020B0604020202020204" pitchFamily="34" charset="0"/>
              </a:rPr>
              <a:t>A</a:t>
            </a:r>
            <a:r>
              <a:rPr lang="en-US" sz="2400" b="0" i="0" dirty="0">
                <a:solidFill>
                  <a:srgbClr val="BDC1C6"/>
                </a:solidFill>
                <a:effectLst/>
                <a:latin typeface="arial" panose="020B0604020202020204" pitchFamily="34" charset="0"/>
              </a:rPr>
              <a:t> </a:t>
            </a:r>
            <a:r>
              <a:rPr lang="tr-TR" sz="2400" dirty="0">
                <a:solidFill>
                  <a:srgbClr val="BDC1C6"/>
                </a:solidFill>
                <a:latin typeface="arial" panose="020B0604020202020204" pitchFamily="34" charset="0"/>
              </a:rPr>
              <a:t>L</a:t>
            </a:r>
            <a:r>
              <a:rPr lang="en-US" sz="2400" b="0" i="0" dirty="0" err="1">
                <a:solidFill>
                  <a:srgbClr val="BDC1C6"/>
                </a:solidFill>
                <a:effectLst/>
                <a:latin typeface="arial" panose="020B0604020202020204" pitchFamily="34" charset="0"/>
              </a:rPr>
              <a:t>ong</a:t>
            </a:r>
            <a:r>
              <a:rPr lang="en-US" sz="2400" b="0" i="0" dirty="0">
                <a:solidFill>
                  <a:srgbClr val="BDC1C6"/>
                </a:solidFill>
                <a:effectLst/>
                <a:latin typeface="arial" panose="020B0604020202020204" pitchFamily="34" charset="0"/>
              </a:rPr>
              <a:t> </a:t>
            </a:r>
            <a:r>
              <a:rPr lang="tr-TR" sz="2400" b="0" i="0" dirty="0">
                <a:solidFill>
                  <a:srgbClr val="BDC1C6"/>
                </a:solidFill>
                <a:effectLst/>
                <a:latin typeface="arial" panose="020B0604020202020204" pitchFamily="34" charset="0"/>
              </a:rPr>
              <a:t>D</a:t>
            </a:r>
            <a:r>
              <a:rPr lang="en-US" sz="2400" b="0" i="0" dirty="0">
                <a:solidFill>
                  <a:srgbClr val="BDC1C6"/>
                </a:solidFill>
                <a:effectLst/>
                <a:latin typeface="arial" panose="020B0604020202020204" pitchFamily="34" charset="0"/>
              </a:rPr>
              <a:t>ay</a:t>
            </a:r>
            <a:r>
              <a:rPr lang="tr-TR" sz="2400" b="0" i="0" dirty="0">
                <a:solidFill>
                  <a:srgbClr val="BDC1C6"/>
                </a:solidFill>
                <a:effectLst/>
                <a:latin typeface="arial" panose="020B0604020202020204" pitchFamily="34" charset="0"/>
              </a:rPr>
              <a:t>) </a:t>
            </a:r>
          </a:p>
          <a:p>
            <a:pPr algn="l">
              <a:buFont typeface="Arial" panose="020B0604020202020204" pitchFamily="34" charset="0"/>
              <a:buChar char="•"/>
            </a:pPr>
            <a:r>
              <a:rPr lang="tr-TR" sz="2400" b="0" i="0" dirty="0">
                <a:solidFill>
                  <a:srgbClr val="BDC1C6"/>
                </a:solidFill>
                <a:effectLst/>
                <a:latin typeface="arial" panose="020B0604020202020204" pitchFamily="34" charset="0"/>
              </a:rPr>
              <a:t>Göçmüş Kediler Bahçesi (</a:t>
            </a:r>
            <a:r>
              <a:rPr lang="tr-TR" sz="2400" b="0" i="0" dirty="0" err="1">
                <a:solidFill>
                  <a:srgbClr val="BDC1C6"/>
                </a:solidFill>
                <a:effectLst/>
                <a:latin typeface="arial" panose="020B0604020202020204" pitchFamily="34" charset="0"/>
              </a:rPr>
              <a:t>The</a:t>
            </a:r>
            <a:r>
              <a:rPr lang="tr-TR" sz="2400" b="0" i="0" dirty="0">
                <a:solidFill>
                  <a:srgbClr val="BDC1C6"/>
                </a:solidFill>
                <a:effectLst/>
                <a:latin typeface="arial" panose="020B0604020202020204" pitchFamily="34" charset="0"/>
              </a:rPr>
              <a:t> </a:t>
            </a:r>
            <a:r>
              <a:rPr lang="tr-TR" sz="2400" b="0" i="0" dirty="0" err="1">
                <a:solidFill>
                  <a:srgbClr val="BDC1C6"/>
                </a:solidFill>
                <a:effectLst/>
                <a:latin typeface="arial" panose="020B0604020202020204" pitchFamily="34" charset="0"/>
              </a:rPr>
              <a:t>Garden</a:t>
            </a:r>
            <a:r>
              <a:rPr lang="tr-TR" sz="2400" b="0" i="0" dirty="0">
                <a:solidFill>
                  <a:srgbClr val="BDC1C6"/>
                </a:solidFill>
                <a:effectLst/>
                <a:latin typeface="arial" panose="020B0604020202020204" pitchFamily="34" charset="0"/>
              </a:rPr>
              <a:t> Of </a:t>
            </a:r>
            <a:r>
              <a:rPr lang="tr-TR" sz="2400" b="0" i="0" dirty="0" err="1">
                <a:solidFill>
                  <a:srgbClr val="BDC1C6"/>
                </a:solidFill>
                <a:effectLst/>
                <a:latin typeface="arial" panose="020B0604020202020204" pitchFamily="34" charset="0"/>
              </a:rPr>
              <a:t>Migrated</a:t>
            </a:r>
            <a:r>
              <a:rPr lang="tr-TR" sz="2400" b="0" i="0" dirty="0">
                <a:solidFill>
                  <a:srgbClr val="BDC1C6"/>
                </a:solidFill>
                <a:effectLst/>
                <a:latin typeface="arial" panose="020B0604020202020204" pitchFamily="34" charset="0"/>
              </a:rPr>
              <a:t> </a:t>
            </a:r>
            <a:r>
              <a:rPr lang="tr-TR" sz="2400" dirty="0" err="1">
                <a:solidFill>
                  <a:srgbClr val="BDC1C6"/>
                </a:solidFill>
                <a:latin typeface="arial" panose="020B0604020202020204" pitchFamily="34" charset="0"/>
              </a:rPr>
              <a:t>C</a:t>
            </a:r>
            <a:r>
              <a:rPr lang="tr-TR" sz="2400" b="0" i="0" dirty="0" err="1">
                <a:solidFill>
                  <a:srgbClr val="BDC1C6"/>
                </a:solidFill>
                <a:effectLst/>
                <a:latin typeface="arial" panose="020B0604020202020204" pitchFamily="34" charset="0"/>
              </a:rPr>
              <a:t>ats</a:t>
            </a:r>
            <a:r>
              <a:rPr lang="tr-TR" sz="2400" b="0" i="0" dirty="0">
                <a:solidFill>
                  <a:srgbClr val="BDC1C6"/>
                </a:solidFill>
                <a:effectLst/>
                <a:latin typeface="arial" panose="020B0604020202020204" pitchFamily="34" charset="0"/>
              </a:rPr>
              <a:t>)</a:t>
            </a:r>
          </a:p>
          <a:p>
            <a:pPr algn="l">
              <a:buFont typeface="Arial" panose="020B0604020202020204" pitchFamily="34" charset="0"/>
              <a:buChar char="•"/>
            </a:pPr>
            <a:r>
              <a:rPr lang="tr-TR" sz="2400" b="0" i="0" dirty="0">
                <a:solidFill>
                  <a:srgbClr val="BDC1C6"/>
                </a:solidFill>
                <a:effectLst/>
                <a:latin typeface="arial" panose="020B0604020202020204" pitchFamily="34" charset="0"/>
              </a:rPr>
              <a:t>Kısmet Büfesi (</a:t>
            </a:r>
            <a:r>
              <a:rPr lang="tr-TR" sz="2400" dirty="0" err="1">
                <a:solidFill>
                  <a:srgbClr val="BDC1C6"/>
                </a:solidFill>
                <a:latin typeface="arial" panose="020B0604020202020204" pitchFamily="34" charset="0"/>
              </a:rPr>
              <a:t>D</a:t>
            </a:r>
            <a:r>
              <a:rPr lang="tr-TR" sz="2400" b="0" i="0" dirty="0" err="1">
                <a:solidFill>
                  <a:srgbClr val="BDC1C6"/>
                </a:solidFill>
                <a:effectLst/>
                <a:latin typeface="arial" panose="020B0604020202020204" pitchFamily="34" charset="0"/>
              </a:rPr>
              <a:t>estiny</a:t>
            </a:r>
            <a:r>
              <a:rPr lang="tr-TR" sz="2400" b="0" i="0" dirty="0">
                <a:solidFill>
                  <a:srgbClr val="BDC1C6"/>
                </a:solidFill>
                <a:effectLst/>
                <a:latin typeface="arial" panose="020B0604020202020204" pitchFamily="34" charset="0"/>
              </a:rPr>
              <a:t> </a:t>
            </a:r>
            <a:r>
              <a:rPr lang="tr-TR" sz="2400" dirty="0" err="1">
                <a:solidFill>
                  <a:srgbClr val="BDC1C6"/>
                </a:solidFill>
                <a:latin typeface="arial" panose="020B0604020202020204" pitchFamily="34" charset="0"/>
              </a:rPr>
              <a:t>K</a:t>
            </a:r>
            <a:r>
              <a:rPr lang="tr-TR" sz="2400" b="0" i="0" dirty="0" err="1">
                <a:solidFill>
                  <a:srgbClr val="BDC1C6"/>
                </a:solidFill>
                <a:effectLst/>
                <a:latin typeface="arial" panose="020B0604020202020204" pitchFamily="34" charset="0"/>
              </a:rPr>
              <a:t>ios</a:t>
            </a:r>
            <a:r>
              <a:rPr lang="tr-TR" sz="2400" b="0" i="0" dirty="0">
                <a:solidFill>
                  <a:srgbClr val="BDC1C6"/>
                </a:solidFill>
                <a:effectLst/>
                <a:latin typeface="arial" panose="020B0604020202020204" pitchFamily="34" charset="0"/>
              </a:rPr>
              <a:t>)</a:t>
            </a:r>
          </a:p>
          <a:p>
            <a:pPr algn="l">
              <a:buFont typeface="Arial" panose="020B0604020202020204" pitchFamily="34" charset="0"/>
              <a:buChar char="•"/>
            </a:pPr>
            <a:r>
              <a:rPr lang="tr-TR" sz="2400" b="0" i="0" dirty="0" err="1">
                <a:solidFill>
                  <a:srgbClr val="BDC1C6"/>
                </a:solidFill>
                <a:effectLst/>
                <a:latin typeface="arial" panose="020B0604020202020204" pitchFamily="34" charset="0"/>
              </a:rPr>
              <a:t>Lağımlaranası</a:t>
            </a:r>
            <a:r>
              <a:rPr lang="tr-TR" sz="2400" b="0" i="0" dirty="0">
                <a:solidFill>
                  <a:srgbClr val="BDC1C6"/>
                </a:solidFill>
                <a:effectLst/>
                <a:latin typeface="arial" panose="020B0604020202020204" pitchFamily="34" charset="0"/>
              </a:rPr>
              <a:t> ya da Beyoğlu</a:t>
            </a:r>
          </a:p>
          <a:p>
            <a:pPr algn="l">
              <a:buFont typeface="Arial" panose="020B0604020202020204" pitchFamily="34" charset="0"/>
              <a:buChar char="•"/>
            </a:pPr>
            <a:r>
              <a:rPr lang="tr-TR" sz="2400" b="0" i="0" dirty="0">
                <a:solidFill>
                  <a:srgbClr val="BDC1C6"/>
                </a:solidFill>
                <a:effectLst/>
                <a:latin typeface="arial" panose="020B0604020202020204" pitchFamily="34" charset="0"/>
              </a:rPr>
              <a:t>Susanlar (</a:t>
            </a:r>
            <a:r>
              <a:rPr lang="tr-TR" sz="2400" b="0" i="0" dirty="0" err="1">
                <a:solidFill>
                  <a:srgbClr val="BDC1C6"/>
                </a:solidFill>
                <a:effectLst/>
                <a:latin typeface="arial" panose="020B0604020202020204" pitchFamily="34" charset="0"/>
              </a:rPr>
              <a:t>The</a:t>
            </a:r>
            <a:r>
              <a:rPr lang="tr-TR" sz="2400" b="0" i="0" dirty="0">
                <a:solidFill>
                  <a:srgbClr val="BDC1C6"/>
                </a:solidFill>
                <a:effectLst/>
                <a:latin typeface="arial" panose="020B0604020202020204" pitchFamily="34" charset="0"/>
              </a:rPr>
              <a:t> </a:t>
            </a:r>
            <a:r>
              <a:rPr lang="tr-TR" sz="2400" b="0" i="0" dirty="0" err="1">
                <a:solidFill>
                  <a:srgbClr val="BDC1C6"/>
                </a:solidFill>
                <a:effectLst/>
                <a:latin typeface="arial" panose="020B0604020202020204" pitchFamily="34" charset="0"/>
              </a:rPr>
              <a:t>Silents</a:t>
            </a:r>
            <a:r>
              <a:rPr lang="tr-TR" sz="2400" b="0" i="0" dirty="0">
                <a:solidFill>
                  <a:srgbClr val="BDC1C6"/>
                </a:solidFill>
                <a:effectLst/>
                <a:latin typeface="arial" panose="020B0604020202020204" pitchFamily="34" charset="0"/>
              </a:rPr>
              <a:t>)</a:t>
            </a:r>
            <a:br>
              <a:rPr lang="tr-TR" b="0" i="0" dirty="0">
                <a:solidFill>
                  <a:srgbClr val="BDC1C6"/>
                </a:solidFill>
                <a:effectLst/>
                <a:latin typeface="arial" panose="020B0604020202020204" pitchFamily="34" charset="0"/>
              </a:rPr>
            </a:br>
            <a:endParaRPr lang="tr-TR" dirty="0"/>
          </a:p>
        </p:txBody>
      </p:sp>
    </p:spTree>
    <p:extLst>
      <p:ext uri="{BB962C8B-B14F-4D97-AF65-F5344CB8AC3E}">
        <p14:creationId xmlns:p14="http://schemas.microsoft.com/office/powerpoint/2010/main" val="250368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6423C5-831E-A867-CA45-EC716A3C5184}"/>
              </a:ext>
            </a:extLst>
          </p:cNvPr>
          <p:cNvSpPr>
            <a:spLocks noGrp="1"/>
          </p:cNvSpPr>
          <p:nvPr>
            <p:ph type="ctrTitle"/>
          </p:nvPr>
        </p:nvSpPr>
        <p:spPr>
          <a:xfrm flipV="1">
            <a:off x="1261872" y="576775"/>
            <a:ext cx="9418320" cy="182177"/>
          </a:xfrm>
        </p:spPr>
        <p:txBody>
          <a:bodyPr>
            <a:normAutofit fontScale="90000"/>
          </a:bodyPr>
          <a:lstStyle/>
          <a:p>
            <a:endParaRPr lang="tr-TR" dirty="0"/>
          </a:p>
        </p:txBody>
      </p:sp>
      <p:pic>
        <p:nvPicPr>
          <p:cNvPr id="5" name="Resim 4">
            <a:extLst>
              <a:ext uri="{FF2B5EF4-FFF2-40B4-BE49-F238E27FC236}">
                <a16:creationId xmlns:a16="http://schemas.microsoft.com/office/drawing/2014/main" id="{3372B32A-956F-62F4-F14D-7E08D9158347}"/>
              </a:ext>
            </a:extLst>
          </p:cNvPr>
          <p:cNvPicPr>
            <a:picLocks noChangeAspect="1"/>
          </p:cNvPicPr>
          <p:nvPr/>
        </p:nvPicPr>
        <p:blipFill>
          <a:blip r:embed="rId2"/>
          <a:stretch>
            <a:fillRect/>
          </a:stretch>
        </p:blipFill>
        <p:spPr>
          <a:xfrm>
            <a:off x="1511808" y="758952"/>
            <a:ext cx="2505075" cy="3810000"/>
          </a:xfrm>
          <a:prstGeom prst="rect">
            <a:avLst/>
          </a:prstGeom>
        </p:spPr>
      </p:pic>
      <p:sp>
        <p:nvSpPr>
          <p:cNvPr id="3" name="Alt Başlık 2">
            <a:extLst>
              <a:ext uri="{FF2B5EF4-FFF2-40B4-BE49-F238E27FC236}">
                <a16:creationId xmlns:a16="http://schemas.microsoft.com/office/drawing/2014/main" id="{48B94236-11DF-284F-1024-536A67342855}"/>
              </a:ext>
            </a:extLst>
          </p:cNvPr>
          <p:cNvSpPr>
            <a:spLocks noGrp="1"/>
          </p:cNvSpPr>
          <p:nvPr>
            <p:ph type="subTitle" idx="1"/>
          </p:nvPr>
        </p:nvSpPr>
        <p:spPr>
          <a:xfrm flipV="1">
            <a:off x="1261872" y="196948"/>
            <a:ext cx="9418320" cy="562004"/>
          </a:xfrm>
        </p:spPr>
        <p:txBody>
          <a:bodyPr/>
          <a:lstStyle/>
          <a:p>
            <a:endParaRPr lang="tr-TR" dirty="0"/>
          </a:p>
        </p:txBody>
      </p:sp>
      <p:pic>
        <p:nvPicPr>
          <p:cNvPr id="6" name="Resim 5">
            <a:extLst>
              <a:ext uri="{FF2B5EF4-FFF2-40B4-BE49-F238E27FC236}">
                <a16:creationId xmlns:a16="http://schemas.microsoft.com/office/drawing/2014/main" id="{57D28614-57AC-8292-AA8B-403ACCEB76EE}"/>
              </a:ext>
            </a:extLst>
          </p:cNvPr>
          <p:cNvPicPr>
            <a:picLocks noChangeAspect="1"/>
          </p:cNvPicPr>
          <p:nvPr/>
        </p:nvPicPr>
        <p:blipFill>
          <a:blip r:embed="rId3"/>
          <a:stretch>
            <a:fillRect/>
          </a:stretch>
        </p:blipFill>
        <p:spPr>
          <a:xfrm>
            <a:off x="4812764" y="2471225"/>
            <a:ext cx="2535774" cy="3810000"/>
          </a:xfrm>
          <a:prstGeom prst="rect">
            <a:avLst/>
          </a:prstGeom>
        </p:spPr>
      </p:pic>
      <p:pic>
        <p:nvPicPr>
          <p:cNvPr id="7" name="Resim 6">
            <a:extLst>
              <a:ext uri="{FF2B5EF4-FFF2-40B4-BE49-F238E27FC236}">
                <a16:creationId xmlns:a16="http://schemas.microsoft.com/office/drawing/2014/main" id="{746A71C5-B207-5FEB-2183-765B2D86B247}"/>
              </a:ext>
            </a:extLst>
          </p:cNvPr>
          <p:cNvPicPr>
            <a:picLocks noChangeAspect="1"/>
          </p:cNvPicPr>
          <p:nvPr/>
        </p:nvPicPr>
        <p:blipFill rotWithShape="1">
          <a:blip r:embed="rId4"/>
          <a:srcRect l="23060" t="8410" r="22581" b="8410"/>
          <a:stretch/>
        </p:blipFill>
        <p:spPr>
          <a:xfrm>
            <a:off x="8144419" y="795646"/>
            <a:ext cx="2535773" cy="3810000"/>
          </a:xfrm>
          <a:prstGeom prst="rect">
            <a:avLst/>
          </a:prstGeom>
        </p:spPr>
      </p:pic>
    </p:spTree>
    <p:extLst>
      <p:ext uri="{BB962C8B-B14F-4D97-AF65-F5344CB8AC3E}">
        <p14:creationId xmlns:p14="http://schemas.microsoft.com/office/powerpoint/2010/main" val="2087652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75D09145-8915-1667-7E3F-5D877360DAFD}"/>
              </a:ext>
            </a:extLst>
          </p:cNvPr>
          <p:cNvSpPr>
            <a:spLocks noGrp="1"/>
          </p:cNvSpPr>
          <p:nvPr>
            <p:ph type="subTitle" idx="1"/>
          </p:nvPr>
        </p:nvSpPr>
        <p:spPr/>
        <p:txBody>
          <a:bodyPr/>
          <a:lstStyle/>
          <a:p>
            <a:endParaRPr lang="tr-TR" dirty="0"/>
          </a:p>
        </p:txBody>
      </p:sp>
      <p:pic>
        <p:nvPicPr>
          <p:cNvPr id="4" name="Resim 3">
            <a:extLst>
              <a:ext uri="{FF2B5EF4-FFF2-40B4-BE49-F238E27FC236}">
                <a16:creationId xmlns:a16="http://schemas.microsoft.com/office/drawing/2014/main" id="{645BE0C7-EE93-9BF5-C857-E7589FD1A547}"/>
              </a:ext>
            </a:extLst>
          </p:cNvPr>
          <p:cNvPicPr>
            <a:picLocks noChangeAspect="1"/>
          </p:cNvPicPr>
          <p:nvPr/>
        </p:nvPicPr>
        <p:blipFill>
          <a:blip r:embed="rId2"/>
          <a:stretch>
            <a:fillRect/>
          </a:stretch>
        </p:blipFill>
        <p:spPr>
          <a:xfrm>
            <a:off x="1860490" y="636681"/>
            <a:ext cx="2424595" cy="3644469"/>
          </a:xfrm>
          <a:prstGeom prst="rect">
            <a:avLst/>
          </a:prstGeom>
        </p:spPr>
      </p:pic>
      <p:pic>
        <p:nvPicPr>
          <p:cNvPr id="5" name="Resim 4">
            <a:extLst>
              <a:ext uri="{FF2B5EF4-FFF2-40B4-BE49-F238E27FC236}">
                <a16:creationId xmlns:a16="http://schemas.microsoft.com/office/drawing/2014/main" id="{52021624-AA71-5A7E-15FE-9A78A669F4A7}"/>
              </a:ext>
            </a:extLst>
          </p:cNvPr>
          <p:cNvPicPr>
            <a:picLocks noChangeAspect="1"/>
          </p:cNvPicPr>
          <p:nvPr/>
        </p:nvPicPr>
        <p:blipFill>
          <a:blip r:embed="rId3"/>
          <a:stretch>
            <a:fillRect/>
          </a:stretch>
        </p:blipFill>
        <p:spPr>
          <a:xfrm>
            <a:off x="7906915" y="636681"/>
            <a:ext cx="2424595" cy="3636893"/>
          </a:xfrm>
          <a:prstGeom prst="rect">
            <a:avLst/>
          </a:prstGeom>
        </p:spPr>
      </p:pic>
      <p:pic>
        <p:nvPicPr>
          <p:cNvPr id="6" name="Resim 5">
            <a:extLst>
              <a:ext uri="{FF2B5EF4-FFF2-40B4-BE49-F238E27FC236}">
                <a16:creationId xmlns:a16="http://schemas.microsoft.com/office/drawing/2014/main" id="{C382C530-EBC7-1B8A-583A-188A5247D660}"/>
              </a:ext>
            </a:extLst>
          </p:cNvPr>
          <p:cNvPicPr>
            <a:picLocks noChangeAspect="1"/>
          </p:cNvPicPr>
          <p:nvPr/>
        </p:nvPicPr>
        <p:blipFill>
          <a:blip r:embed="rId4"/>
          <a:stretch>
            <a:fillRect/>
          </a:stretch>
        </p:blipFill>
        <p:spPr>
          <a:xfrm>
            <a:off x="4883702" y="2723176"/>
            <a:ext cx="2424595" cy="3627823"/>
          </a:xfrm>
          <a:prstGeom prst="rect">
            <a:avLst/>
          </a:prstGeom>
        </p:spPr>
      </p:pic>
    </p:spTree>
    <p:extLst>
      <p:ext uri="{BB962C8B-B14F-4D97-AF65-F5344CB8AC3E}">
        <p14:creationId xmlns:p14="http://schemas.microsoft.com/office/powerpoint/2010/main" val="11633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65D8D2-6FF5-DB6B-41CC-380EE6A692E5}"/>
              </a:ext>
            </a:extLst>
          </p:cNvPr>
          <p:cNvSpPr>
            <a:spLocks noGrp="1"/>
          </p:cNvSpPr>
          <p:nvPr>
            <p:ph type="ctrTitle"/>
          </p:nvPr>
        </p:nvSpPr>
        <p:spPr>
          <a:xfrm>
            <a:off x="1261872" y="758952"/>
            <a:ext cx="9418320" cy="915103"/>
          </a:xfrm>
        </p:spPr>
        <p:txBody>
          <a:bodyPr>
            <a:normAutofit/>
          </a:bodyPr>
          <a:lstStyle/>
          <a:p>
            <a:pPr algn="ctr"/>
            <a:r>
              <a:rPr lang="tr-TR" sz="4800" dirty="0" err="1"/>
              <a:t>Novels</a:t>
            </a:r>
            <a:endParaRPr lang="tr-TR" sz="4800" dirty="0"/>
          </a:p>
        </p:txBody>
      </p:sp>
      <p:sp>
        <p:nvSpPr>
          <p:cNvPr id="3" name="Alt Başlık 2">
            <a:extLst>
              <a:ext uri="{FF2B5EF4-FFF2-40B4-BE49-F238E27FC236}">
                <a16:creationId xmlns:a16="http://schemas.microsoft.com/office/drawing/2014/main" id="{BC84E123-5CA5-8E6E-EADB-0545596C8526}"/>
              </a:ext>
            </a:extLst>
          </p:cNvPr>
          <p:cNvSpPr>
            <a:spLocks noGrp="1"/>
          </p:cNvSpPr>
          <p:nvPr>
            <p:ph type="subTitle" idx="1"/>
          </p:nvPr>
        </p:nvSpPr>
        <p:spPr>
          <a:xfrm>
            <a:off x="1261872" y="1983545"/>
            <a:ext cx="9418320" cy="4508695"/>
          </a:xfrm>
        </p:spPr>
        <p:txBody>
          <a:bodyPr/>
          <a:lstStyle/>
          <a:p>
            <a:pPr algn="l"/>
            <a:endParaRPr lang="tr-TR" b="0" i="0" dirty="0">
              <a:solidFill>
                <a:srgbClr val="BDC1C6"/>
              </a:solidFill>
              <a:effectLst/>
              <a:latin typeface="Google Sans"/>
            </a:endParaRPr>
          </a:p>
          <a:p>
            <a:pPr algn="l">
              <a:buFont typeface="Arial" panose="020B0604020202020204" pitchFamily="34" charset="0"/>
              <a:buChar char="•"/>
            </a:pPr>
            <a:r>
              <a:rPr lang="tr-TR" sz="2400" dirty="0">
                <a:solidFill>
                  <a:srgbClr val="BDC1C6"/>
                </a:solidFill>
                <a:latin typeface="arial" panose="020B0604020202020204" pitchFamily="34" charset="0"/>
              </a:rPr>
              <a:t>Gece (</a:t>
            </a:r>
            <a:r>
              <a:rPr lang="tr-TR" sz="2400" dirty="0" err="1">
                <a:solidFill>
                  <a:srgbClr val="BDC1C6"/>
                </a:solidFill>
                <a:latin typeface="arial" panose="020B0604020202020204" pitchFamily="34" charset="0"/>
              </a:rPr>
              <a:t>Night</a:t>
            </a:r>
            <a:r>
              <a:rPr lang="tr-TR" sz="2400" dirty="0">
                <a:solidFill>
                  <a:srgbClr val="BDC1C6"/>
                </a:solidFill>
                <a:latin typeface="arial" panose="020B0604020202020204" pitchFamily="34" charset="0"/>
              </a:rPr>
              <a:t>) </a:t>
            </a:r>
            <a:r>
              <a:rPr lang="tr-TR" sz="1800" b="1" i="1" dirty="0">
                <a:solidFill>
                  <a:srgbClr val="E8EAED"/>
                </a:solidFill>
                <a:effectLst/>
                <a:latin typeface="arial" panose="020B0604020202020204" pitchFamily="34" charset="0"/>
              </a:rPr>
              <a:t>Pegasus </a:t>
            </a:r>
            <a:r>
              <a:rPr lang="tr-TR" sz="1800" b="1" i="1" dirty="0" err="1">
                <a:solidFill>
                  <a:srgbClr val="E8EAED"/>
                </a:solidFill>
                <a:effectLst/>
                <a:latin typeface="arial" panose="020B0604020202020204" pitchFamily="34" charset="0"/>
              </a:rPr>
              <a:t>Award-winning</a:t>
            </a:r>
            <a:r>
              <a:rPr lang="tr-TR" sz="1800" b="1" i="1" dirty="0">
                <a:solidFill>
                  <a:srgbClr val="E8EAED"/>
                </a:solidFill>
                <a:effectLst/>
                <a:latin typeface="arial" panose="020B0604020202020204" pitchFamily="34" charset="0"/>
              </a:rPr>
              <a:t> </a:t>
            </a:r>
            <a:r>
              <a:rPr lang="tr-TR" sz="1800" b="1" i="1" dirty="0" err="1">
                <a:solidFill>
                  <a:srgbClr val="E8EAED"/>
                </a:solidFill>
                <a:effectLst/>
                <a:latin typeface="arial" panose="020B0604020202020204" pitchFamily="34" charset="0"/>
              </a:rPr>
              <a:t>novel</a:t>
            </a:r>
            <a:endParaRPr lang="tr-TR" sz="1800" b="1" i="1" dirty="0">
              <a:solidFill>
                <a:srgbClr val="BDC1C6"/>
              </a:solidFill>
              <a:effectLst/>
              <a:latin typeface="arial" panose="020B0604020202020204" pitchFamily="34" charset="0"/>
            </a:endParaRPr>
          </a:p>
          <a:p>
            <a:pPr algn="l">
              <a:buFont typeface="Arial" panose="020B0604020202020204" pitchFamily="34" charset="0"/>
              <a:buChar char="•"/>
            </a:pPr>
            <a:r>
              <a:rPr lang="tr-TR" sz="2400" b="0" i="0" dirty="0" err="1">
                <a:solidFill>
                  <a:srgbClr val="BDC1C6"/>
                </a:solidFill>
                <a:effectLst/>
                <a:latin typeface="arial" panose="020B0604020202020204" pitchFamily="34" charset="0"/>
              </a:rPr>
              <a:t>Klavuz</a:t>
            </a:r>
            <a:r>
              <a:rPr lang="tr-TR" sz="2400" dirty="0">
                <a:solidFill>
                  <a:srgbClr val="BDC1C6"/>
                </a:solidFill>
                <a:latin typeface="arial" panose="020B0604020202020204" pitchFamily="34" charset="0"/>
              </a:rPr>
              <a:t> (</a:t>
            </a:r>
            <a:r>
              <a:rPr lang="tr-TR" sz="2400" dirty="0" err="1">
                <a:solidFill>
                  <a:srgbClr val="BDC1C6"/>
                </a:solidFill>
                <a:latin typeface="arial" panose="020B0604020202020204" pitchFamily="34" charset="0"/>
              </a:rPr>
              <a:t>The</a:t>
            </a:r>
            <a:r>
              <a:rPr lang="tr-TR" sz="2400" dirty="0">
                <a:solidFill>
                  <a:srgbClr val="BDC1C6"/>
                </a:solidFill>
                <a:latin typeface="arial" panose="020B0604020202020204" pitchFamily="34" charset="0"/>
              </a:rPr>
              <a:t> Guide)</a:t>
            </a:r>
            <a:endParaRPr lang="tr-TR" sz="2400" b="0" i="0" dirty="0">
              <a:solidFill>
                <a:srgbClr val="BDC1C6"/>
              </a:solidFill>
              <a:effectLst/>
              <a:latin typeface="arial" panose="020B0604020202020204" pitchFamily="34" charset="0"/>
            </a:endParaRPr>
          </a:p>
          <a:p>
            <a:br>
              <a:rPr lang="tr-TR" b="0" i="0" dirty="0">
                <a:solidFill>
                  <a:srgbClr val="BDC1C6"/>
                </a:solidFill>
                <a:effectLst/>
                <a:latin typeface="arial" panose="020B0604020202020204" pitchFamily="34" charset="0"/>
              </a:rPr>
            </a:br>
            <a:endParaRPr lang="tr-TR" dirty="0"/>
          </a:p>
        </p:txBody>
      </p:sp>
      <p:pic>
        <p:nvPicPr>
          <p:cNvPr id="4" name="Resim 3">
            <a:extLst>
              <a:ext uri="{FF2B5EF4-FFF2-40B4-BE49-F238E27FC236}">
                <a16:creationId xmlns:a16="http://schemas.microsoft.com/office/drawing/2014/main" id="{E5BA5FB2-6B8D-CD67-EC6D-046DCBD4F26A}"/>
              </a:ext>
            </a:extLst>
          </p:cNvPr>
          <p:cNvPicPr>
            <a:picLocks noChangeAspect="1"/>
          </p:cNvPicPr>
          <p:nvPr/>
        </p:nvPicPr>
        <p:blipFill>
          <a:blip r:embed="rId2"/>
          <a:stretch>
            <a:fillRect/>
          </a:stretch>
        </p:blipFill>
        <p:spPr>
          <a:xfrm>
            <a:off x="7267721" y="1983545"/>
            <a:ext cx="1905000" cy="2924175"/>
          </a:xfrm>
          <a:prstGeom prst="rect">
            <a:avLst/>
          </a:prstGeom>
        </p:spPr>
      </p:pic>
      <p:pic>
        <p:nvPicPr>
          <p:cNvPr id="5" name="Resim 4">
            <a:extLst>
              <a:ext uri="{FF2B5EF4-FFF2-40B4-BE49-F238E27FC236}">
                <a16:creationId xmlns:a16="http://schemas.microsoft.com/office/drawing/2014/main" id="{6162D52A-C828-6C01-63FE-9254AFE6E967}"/>
              </a:ext>
            </a:extLst>
          </p:cNvPr>
          <p:cNvPicPr>
            <a:picLocks noChangeAspect="1"/>
          </p:cNvPicPr>
          <p:nvPr/>
        </p:nvPicPr>
        <p:blipFill>
          <a:blip r:embed="rId3"/>
          <a:stretch>
            <a:fillRect/>
          </a:stretch>
        </p:blipFill>
        <p:spPr>
          <a:xfrm>
            <a:off x="9528928" y="3174873"/>
            <a:ext cx="1905000" cy="2924175"/>
          </a:xfrm>
          <a:prstGeom prst="rect">
            <a:avLst/>
          </a:prstGeom>
        </p:spPr>
      </p:pic>
    </p:spTree>
    <p:extLst>
      <p:ext uri="{BB962C8B-B14F-4D97-AF65-F5344CB8AC3E}">
        <p14:creationId xmlns:p14="http://schemas.microsoft.com/office/powerpoint/2010/main" val="688953979"/>
      </p:ext>
    </p:extLst>
  </p:cSld>
  <p:clrMapOvr>
    <a:masterClrMapping/>
  </p:clrMapOvr>
</p:sld>
</file>

<file path=ppt/theme/theme1.xml><?xml version="1.0" encoding="utf-8"?>
<a:theme xmlns:a="http://schemas.openxmlformats.org/drawingml/2006/main" name="Manzara">
  <a:themeElements>
    <a:clrScheme name="Manzara">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Manzara">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nzara">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
  <TotalTime>216</TotalTime>
  <Words>819</Words>
  <Application>Microsoft Office PowerPoint</Application>
  <PresentationFormat>Geniş ekran</PresentationFormat>
  <Paragraphs>43</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Arial</vt:lpstr>
      <vt:lpstr>Century Schoolbook</vt:lpstr>
      <vt:lpstr>Google Sans</vt:lpstr>
      <vt:lpstr>var(--dynamico--title-font)</vt:lpstr>
      <vt:lpstr>Wingdings 2</vt:lpstr>
      <vt:lpstr>Manzara</vt:lpstr>
      <vt:lpstr>BİLGE KARASU</vt:lpstr>
      <vt:lpstr>WHO IS BİLGE KARASU ?</vt:lpstr>
      <vt:lpstr>The Life Of Bilge KARASU </vt:lpstr>
      <vt:lpstr>… And A Writter Is Born</vt:lpstr>
      <vt:lpstr>PowerPoint Sunusu</vt:lpstr>
      <vt:lpstr>Short Stories</vt:lpstr>
      <vt:lpstr>PowerPoint Sunusu</vt:lpstr>
      <vt:lpstr>PowerPoint Sunusu</vt:lpstr>
      <vt:lpstr>Novels</vt:lpstr>
      <vt:lpstr>GECE (NIGHT)</vt:lpstr>
      <vt:lpstr>PowerPoint Sunusu</vt:lpstr>
      <vt:lpstr>The Content </vt:lpstr>
      <vt:lpstr>PowerPoint Sunusu</vt:lpstr>
      <vt:lpstr>PowerPoint Sunusu</vt:lpstr>
      <vt:lpstr>We loved the book, I hope you will read it too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BİLGE KARASU</dc:title>
  <dc:creator>hayatkonat1@gmail.com</dc:creator>
  <cp:lastModifiedBy>hayatkonat1@gmail.com</cp:lastModifiedBy>
  <cp:revision>5</cp:revision>
  <dcterms:created xsi:type="dcterms:W3CDTF">2023-05-07T12:16:36Z</dcterms:created>
  <dcterms:modified xsi:type="dcterms:W3CDTF">2023-05-17T19:41:58Z</dcterms:modified>
</cp:coreProperties>
</file>