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1pPr>
    <a:lvl2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2pPr>
    <a:lvl3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3pPr>
    <a:lvl4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4pPr>
    <a:lvl5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5pPr>
    <a:lvl6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6pPr>
    <a:lvl7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7pPr>
    <a:lvl8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8pPr>
    <a:lvl9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8B8173"/>
              </a:solidFill>
              <a:prstDash val="solid"/>
              <a:miter lim="400000"/>
            </a:ln>
          </a:top>
          <a:bottom>
            <a:ln w="12700" cap="flat">
              <a:solidFill>
                <a:srgbClr val="8B8173"/>
              </a:solidFill>
              <a:prstDash val="solid"/>
              <a:miter lim="400000"/>
            </a:ln>
          </a:bottom>
          <a:insideH>
            <a:ln w="12700" cap="flat">
              <a:solidFill>
                <a:srgbClr val="8B8173"/>
              </a:solidFill>
              <a:prstDash val="solid"/>
              <a:miter lim="400000"/>
            </a:ln>
          </a:insideH>
          <a:insideV>
            <a:ln w="12700" cap="flat">
              <a:noFill/>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8" d="100"/>
          <a:sy n="38" d="100"/>
        </p:scale>
        <p:origin x="-516" y="-216"/>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1831946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2070100" y="2070100"/>
            <a:ext cx="20243800" cy="5003800"/>
          </a:xfrm>
          <a:prstGeom prst="rect">
            <a:avLst/>
          </a:prstGeom>
        </p:spPr>
        <p:txBody>
          <a:bodyPr anchor="b"/>
          <a:lstStyle/>
          <a:p>
            <a:r>
              <a:t>Titolo Testo</a:t>
            </a:r>
          </a:p>
        </p:txBody>
      </p:sp>
      <p:sp>
        <p:nvSpPr>
          <p:cNvPr id="12" name="Corpo livello uno…"/>
          <p:cNvSpPr txBox="1">
            <a:spLocks noGrp="1"/>
          </p:cNvSpPr>
          <p:nvPr>
            <p:ph type="body" sz="quarter" idx="1"/>
          </p:nvPr>
        </p:nvSpPr>
        <p:spPr>
          <a:xfrm>
            <a:off x="2070100" y="7061200"/>
            <a:ext cx="20243800" cy="31496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1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Orizzont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Cucchiaio in legno in una ciotola di risotto"/>
          <p:cNvSpPr>
            <a:spLocks noGrp="1"/>
          </p:cNvSpPr>
          <p:nvPr>
            <p:ph type="pic" idx="21"/>
          </p:nvPr>
        </p:nvSpPr>
        <p:spPr>
          <a:xfrm>
            <a:off x="2559736" y="-1609527"/>
            <a:ext cx="18834099" cy="12556076"/>
          </a:xfrm>
          <a:prstGeom prst="rect">
            <a:avLst/>
          </a:prstGeom>
          <a:ln w="9525">
            <a:round/>
          </a:ln>
        </p:spPr>
        <p:txBody>
          <a:bodyPr lIns="91439" tIns="45719" rIns="91439" bIns="45719" anchor="t">
            <a:noAutofit/>
          </a:bodyPr>
          <a:lstStyle/>
          <a:p>
            <a:endParaRPr/>
          </a:p>
        </p:txBody>
      </p:sp>
      <p:sp>
        <p:nvSpPr>
          <p:cNvPr id="21" name="Titolo Testo"/>
          <p:cNvSpPr txBox="1">
            <a:spLocks noGrp="1"/>
          </p:cNvSpPr>
          <p:nvPr>
            <p:ph type="title"/>
          </p:nvPr>
        </p:nvSpPr>
        <p:spPr>
          <a:xfrm>
            <a:off x="2070100" y="8788400"/>
            <a:ext cx="20243800" cy="1968500"/>
          </a:xfrm>
          <a:prstGeom prst="rect">
            <a:avLst/>
          </a:prstGeom>
        </p:spPr>
        <p:txBody>
          <a:bodyPr/>
          <a:lstStyle/>
          <a:p>
            <a:r>
              <a:t>Titolo Testo</a:t>
            </a:r>
          </a:p>
        </p:txBody>
      </p:sp>
      <p:sp>
        <p:nvSpPr>
          <p:cNvPr id="22" name="Corpo livello uno…"/>
          <p:cNvSpPr txBox="1">
            <a:spLocks noGrp="1"/>
          </p:cNvSpPr>
          <p:nvPr>
            <p:ph type="body" sz="quarter" idx="1"/>
          </p:nvPr>
        </p:nvSpPr>
        <p:spPr>
          <a:xfrm>
            <a:off x="2070100" y="10744200"/>
            <a:ext cx="20243800" cy="19685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38" name="Primo piano di un cucchiaio in legno in una ciotola di risotto"/>
          <p:cNvSpPr>
            <a:spLocks noGrp="1"/>
          </p:cNvSpPr>
          <p:nvPr>
            <p:ph type="pic" idx="21"/>
          </p:nvPr>
        </p:nvSpPr>
        <p:spPr>
          <a:xfrm>
            <a:off x="8592578" y="822007"/>
            <a:ext cx="18666243" cy="12444154"/>
          </a:xfrm>
          <a:prstGeom prst="rect">
            <a:avLst/>
          </a:prstGeom>
          <a:ln w="9525">
            <a:round/>
          </a:ln>
        </p:spPr>
        <p:txBody>
          <a:bodyPr lIns="91439" tIns="45719" rIns="91439" bIns="45719" anchor="t">
            <a:noAutofit/>
          </a:bodyPr>
          <a:lstStyle/>
          <a:p>
            <a:endParaRPr/>
          </a:p>
        </p:txBody>
      </p:sp>
      <p:sp>
        <p:nvSpPr>
          <p:cNvPr id="39" name="Titolo Testo"/>
          <p:cNvSpPr txBox="1">
            <a:spLocks noGrp="1"/>
          </p:cNvSpPr>
          <p:nvPr>
            <p:ph type="title"/>
          </p:nvPr>
        </p:nvSpPr>
        <p:spPr>
          <a:xfrm>
            <a:off x="1778000" y="1104900"/>
            <a:ext cx="10223500" cy="5359400"/>
          </a:xfrm>
          <a:prstGeom prst="rect">
            <a:avLst/>
          </a:prstGeom>
        </p:spPr>
        <p:txBody>
          <a:bodyPr anchor="b"/>
          <a:lstStyle/>
          <a:p>
            <a:r>
              <a:t>Titolo Testo</a:t>
            </a:r>
          </a:p>
        </p:txBody>
      </p:sp>
      <p:sp>
        <p:nvSpPr>
          <p:cNvPr id="40" name="Corpo livello uno…"/>
          <p:cNvSpPr txBox="1">
            <a:spLocks noGrp="1"/>
          </p:cNvSpPr>
          <p:nvPr>
            <p:ph type="body" sz="quarter" idx="1"/>
          </p:nvPr>
        </p:nvSpPr>
        <p:spPr>
          <a:xfrm>
            <a:off x="1778000" y="6731000"/>
            <a:ext cx="10223500" cy="53594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itolo Testo"/>
          <p:cNvSpPr txBox="1">
            <a:spLocks noGrp="1"/>
          </p:cNvSpPr>
          <p:nvPr>
            <p:ph type="title"/>
          </p:nvPr>
        </p:nvSpPr>
        <p:spPr>
          <a:prstGeom prst="rect">
            <a:avLst/>
          </a:prstGeom>
        </p:spPr>
        <p:txBody>
          <a:bodyPr/>
          <a:lstStyle/>
          <a:p>
            <a:r>
              <a:t>Titolo Testo</a:t>
            </a:r>
          </a:p>
        </p:txBody>
      </p:sp>
      <p:sp>
        <p:nvSpPr>
          <p:cNvPr id="57" name="Corpo livello uno…"/>
          <p:cNvSpPr txBox="1">
            <a:spLocks noGrp="1"/>
          </p:cNvSpPr>
          <p:nvPr>
            <p:ph type="body" idx="1"/>
          </p:nvPr>
        </p:nvSpPr>
        <p:spPr>
          <a:xfrm>
            <a:off x="2070100" y="4254500"/>
            <a:ext cx="202438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Primo piano di una pasta con il pesto in un piatto bianco"/>
          <p:cNvSpPr>
            <a:spLocks noGrp="1"/>
          </p:cNvSpPr>
          <p:nvPr>
            <p:ph type="pic" idx="21"/>
          </p:nvPr>
        </p:nvSpPr>
        <p:spPr>
          <a:xfrm>
            <a:off x="12934950" y="2257124"/>
            <a:ext cx="9525000" cy="14317580"/>
          </a:xfrm>
          <a:prstGeom prst="rect">
            <a:avLst/>
          </a:prstGeom>
          <a:ln w="9525">
            <a:round/>
          </a:ln>
        </p:spPr>
        <p:txBody>
          <a:bodyPr lIns="91439" tIns="45719" rIns="91439" bIns="45719" anchor="t">
            <a:noAutofit/>
          </a:bodyPr>
          <a:lstStyle/>
          <a:p>
            <a:endParaRPr/>
          </a:p>
        </p:txBody>
      </p:sp>
      <p:sp>
        <p:nvSpPr>
          <p:cNvPr id="66" name="Titolo Testo"/>
          <p:cNvSpPr txBox="1">
            <a:spLocks noGrp="1"/>
          </p:cNvSpPr>
          <p:nvPr>
            <p:ph type="title"/>
          </p:nvPr>
        </p:nvSpPr>
        <p:spPr>
          <a:prstGeom prst="rect">
            <a:avLst/>
          </a:prstGeom>
        </p:spPr>
        <p:txBody>
          <a:bodyPr/>
          <a:lstStyle/>
          <a:p>
            <a:r>
              <a:t>Titolo Testo</a:t>
            </a:r>
          </a:p>
        </p:txBody>
      </p:sp>
      <p:sp>
        <p:nvSpPr>
          <p:cNvPr id="67" name="Corpo livello uno…"/>
          <p:cNvSpPr txBox="1">
            <a:spLocks noGrp="1"/>
          </p:cNvSpPr>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3" name="Ravioli con cipolla caramellata su un piatto di colore bianco"/>
          <p:cNvSpPr>
            <a:spLocks noGrp="1"/>
          </p:cNvSpPr>
          <p:nvPr>
            <p:ph type="pic" sz="half" idx="21"/>
          </p:nvPr>
        </p:nvSpPr>
        <p:spPr>
          <a:xfrm>
            <a:off x="13652500" y="4610100"/>
            <a:ext cx="9525000" cy="10371667"/>
          </a:xfrm>
          <a:prstGeom prst="rect">
            <a:avLst/>
          </a:prstGeom>
          <a:ln w="9525">
            <a:round/>
          </a:ln>
        </p:spPr>
        <p:txBody>
          <a:bodyPr lIns="91439" tIns="45719" rIns="91439" bIns="45719" anchor="t">
            <a:noAutofit/>
          </a:bodyPr>
          <a:lstStyle/>
          <a:p>
            <a:endParaRPr/>
          </a:p>
        </p:txBody>
      </p:sp>
      <p:sp>
        <p:nvSpPr>
          <p:cNvPr id="84" name="Cucchiaio in legno in una ciotola di risotto"/>
          <p:cNvSpPr>
            <a:spLocks noGrp="1"/>
          </p:cNvSpPr>
          <p:nvPr>
            <p:ph type="pic" sz="half" idx="22"/>
          </p:nvPr>
        </p:nvSpPr>
        <p:spPr>
          <a:xfrm>
            <a:off x="13030200" y="630755"/>
            <a:ext cx="10820400" cy="7213601"/>
          </a:xfrm>
          <a:prstGeom prst="rect">
            <a:avLst/>
          </a:prstGeom>
          <a:ln w="9525">
            <a:round/>
          </a:ln>
        </p:spPr>
        <p:txBody>
          <a:bodyPr lIns="91439" tIns="45719" rIns="91439" bIns="45719" anchor="t">
            <a:noAutofit/>
          </a:bodyPr>
          <a:lstStyle/>
          <a:p>
            <a:endParaRPr/>
          </a:p>
        </p:txBody>
      </p:sp>
      <p:sp>
        <p:nvSpPr>
          <p:cNvPr id="85" name="Primo piano di una pasta con il pesto in un piatto bianco"/>
          <p:cNvSpPr>
            <a:spLocks noGrp="1"/>
          </p:cNvSpPr>
          <p:nvPr>
            <p:ph type="pic" idx="23"/>
          </p:nvPr>
        </p:nvSpPr>
        <p:spPr>
          <a:xfrm>
            <a:off x="1206500" y="-1955800"/>
            <a:ext cx="12065000" cy="18135600"/>
          </a:xfrm>
          <a:prstGeom prst="rect">
            <a:avLst/>
          </a:prstGeom>
          <a:ln w="9525">
            <a:round/>
          </a:ln>
        </p:spPr>
        <p:txBody>
          <a:bodyPr lIns="91439" tIns="45719" rIns="91439" bIns="45719" anchor="t">
            <a:noAutofit/>
          </a:bodyPr>
          <a:lstStyle/>
          <a:p>
            <a:endParaRPr/>
          </a:p>
        </p:txBody>
      </p:sp>
      <p:sp>
        <p:nvSpPr>
          <p:cNvPr id="8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Giovanni Mela"/>
          <p:cNvSpPr txBox="1">
            <a:spLocks noGrp="1"/>
          </p:cNvSpPr>
          <p:nvPr>
            <p:ph type="body" sz="quarter" idx="21"/>
          </p:nvPr>
        </p:nvSpPr>
        <p:spPr>
          <a:xfrm>
            <a:off x="2387600" y="8953500"/>
            <a:ext cx="19621500" cy="774700"/>
          </a:xfrm>
          <a:prstGeom prst="rect">
            <a:avLst/>
          </a:prstGeom>
        </p:spPr>
        <p:txBody>
          <a:bodyPr anchor="t">
            <a:spAutoFit/>
          </a:bodyPr>
          <a:lstStyle>
            <a:lvl1pPr marL="0" indent="0" algn="ctr">
              <a:spcBef>
                <a:spcPts val="0"/>
              </a:spcBef>
              <a:buClrTx/>
              <a:buSzTx/>
              <a:buNone/>
              <a:defRPr sz="4200"/>
            </a:lvl1pPr>
          </a:lstStyle>
          <a:p>
            <a:r>
              <a:t>–Giovanni Mela</a:t>
            </a:r>
          </a:p>
        </p:txBody>
      </p:sp>
      <p:sp>
        <p:nvSpPr>
          <p:cNvPr id="94" name="“Inserisci qui una citazione”."/>
          <p:cNvSpPr txBox="1">
            <a:spLocks noGrp="1"/>
          </p:cNvSpPr>
          <p:nvPr>
            <p:ph type="body" sz="quarter" idx="22"/>
          </p:nvPr>
        </p:nvSpPr>
        <p:spPr>
          <a:xfrm>
            <a:off x="2387600" y="5976342"/>
            <a:ext cx="19621500" cy="1016001"/>
          </a:xfrm>
          <a:prstGeom prst="rect">
            <a:avLst/>
          </a:prstGeom>
        </p:spPr>
        <p:txBody>
          <a:bodyPr>
            <a:spAutoFit/>
          </a:bodyPr>
          <a:lstStyle>
            <a:lvl1pPr marL="0" indent="0" algn="ctr">
              <a:spcBef>
                <a:spcPts val="3400"/>
              </a:spcBef>
              <a:buClrTx/>
              <a:buSzTx/>
              <a:buNone/>
              <a:defRPr sz="5800"/>
            </a:lvl1pPr>
          </a:lstStyle>
          <a:p>
            <a:r>
              <a:t>“Inserisci qui una citazione”. </a:t>
            </a: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 name="Cucchiaio in legno in una ciotola di risotto"/>
          <p:cNvSpPr>
            <a:spLocks noGrp="1"/>
          </p:cNvSpPr>
          <p:nvPr>
            <p:ph type="pic" idx="21"/>
          </p:nvPr>
        </p:nvSpPr>
        <p:spPr>
          <a:xfrm>
            <a:off x="-401356" y="-466091"/>
            <a:ext cx="24858146" cy="16572100"/>
          </a:xfrm>
          <a:prstGeom prst="rect">
            <a:avLst/>
          </a:prstGeom>
          <a:ln w="25400"/>
        </p:spPr>
        <p:txBody>
          <a:bodyPr lIns="91439" tIns="45719" rIns="91439" bIns="45719" anchor="t">
            <a:noAutofit/>
          </a:bodyPr>
          <a:lstStyle/>
          <a:p>
            <a:endParaRP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p:nvPr>
        </p:nvSpPr>
        <p:spPr>
          <a:xfrm>
            <a:off x="2070100" y="1320800"/>
            <a:ext cx="20243800" cy="1107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3"/>
              </a:buBlip>
            </a:lvl1pPr>
            <a:lvl2pPr>
              <a:buBlip>
                <a:blip r:embed="rId13"/>
              </a:buBlip>
            </a:lvl2pPr>
            <a:lvl3pPr>
              <a:buBlip>
                <a:blip r:embed="rId13"/>
              </a:buBlip>
            </a:lvl3pPr>
            <a:lvl4pPr>
              <a:buBlip>
                <a:blip r:embed="rId13"/>
              </a:buBlip>
            </a:lvl4pPr>
            <a:lvl5pPr>
              <a:buBlip>
                <a:blip r:embed="rId13"/>
              </a:buBlip>
            </a:lvl5pPr>
          </a:lstStyle>
          <a:p>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a:spLocks noGrp="1"/>
          </p:cNvSpPr>
          <p:nvPr>
            <p:ph type="title"/>
          </p:nvPr>
        </p:nvSpPr>
        <p:spPr>
          <a:xfrm>
            <a:off x="2070100" y="800100"/>
            <a:ext cx="20243800" cy="332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Titolo Testo</a:t>
            </a:r>
          </a:p>
        </p:txBody>
      </p:sp>
      <p:sp>
        <p:nvSpPr>
          <p:cNvPr id="4" name="Numero diapositiva"/>
          <p:cNvSpPr txBox="1">
            <a:spLocks noGrp="1"/>
          </p:cNvSpPr>
          <p:nvPr>
            <p:ph type="sldNum" sz="quarter" idx="2"/>
          </p:nvPr>
        </p:nvSpPr>
        <p:spPr>
          <a:xfrm>
            <a:off x="11955253" y="13228625"/>
            <a:ext cx="453238" cy="487375"/>
          </a:xfrm>
          <a:prstGeom prst="rect">
            <a:avLst/>
          </a:prstGeom>
          <a:ln w="12700">
            <a:miter lim="400000"/>
          </a:ln>
        </p:spPr>
        <p:txBody>
          <a:bodyPr wrap="none" lIns="50800" tIns="50800" rIns="50800" bIns="50800" anchor="b">
            <a:spAutoFit/>
          </a:bodyPr>
          <a:lstStyle>
            <a:lvl1pPr>
              <a:defRPr sz="2400" b="1">
                <a:solidFill>
                  <a:srgbClr val="51573F"/>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Lst>
  <p:transition spd="med"/>
  <p:txStyles>
    <p:titleStyle>
      <a:lvl1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1pPr>
      <a:lvl2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2pPr>
      <a:lvl3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3pPr>
      <a:lvl4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4pPr>
      <a:lvl5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5pPr>
      <a:lvl6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6pPr>
      <a:lvl7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7pPr>
      <a:lvl8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8pPr>
      <a:lvl9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9pPr>
    </p:titleStyle>
    <p:bodyStyle>
      <a:lvl1pPr marL="571500" marR="0" indent="-571500" algn="l" defTabSz="825500" rtl="0" latinLnBrk="0">
        <a:lnSpc>
          <a:spcPct val="100000"/>
        </a:lnSpc>
        <a:spcBef>
          <a:spcPts val="4500"/>
        </a:spcBef>
        <a:spcAft>
          <a:spcPts val="0"/>
        </a:spcAft>
        <a:buClr>
          <a:srgbClr val="9A7865"/>
        </a:buClr>
        <a:buSzPct val="40000"/>
        <a:buFontTx/>
        <a:buBlip>
          <a:blip r:embed="rId13"/>
        </a:buBlip>
        <a:tabLst/>
        <a:defRPr sz="5000" b="0" i="0" u="none" strike="noStrike" cap="none" spc="0" baseline="0">
          <a:solidFill>
            <a:srgbClr val="625B48"/>
          </a:solidFill>
          <a:uFillTx/>
          <a:latin typeface="+mn-lt"/>
          <a:ea typeface="+mn-ea"/>
          <a:cs typeface="+mn-cs"/>
          <a:sym typeface="Didot"/>
        </a:defRPr>
      </a:lvl1pPr>
      <a:lvl2pPr marL="1143000" marR="0" indent="-571500" algn="l" defTabSz="825500" rtl="0" latinLnBrk="0">
        <a:lnSpc>
          <a:spcPct val="100000"/>
        </a:lnSpc>
        <a:spcBef>
          <a:spcPts val="4500"/>
        </a:spcBef>
        <a:spcAft>
          <a:spcPts val="0"/>
        </a:spcAft>
        <a:buClr>
          <a:srgbClr val="9A7865"/>
        </a:buClr>
        <a:buSzPct val="40000"/>
        <a:buFontTx/>
        <a:buBlip>
          <a:blip r:embed="rId13"/>
        </a:buBlip>
        <a:tabLst/>
        <a:defRPr sz="5000" b="0" i="0" u="none" strike="noStrike" cap="none" spc="0" baseline="0">
          <a:solidFill>
            <a:srgbClr val="625B48"/>
          </a:solidFill>
          <a:uFillTx/>
          <a:latin typeface="+mn-lt"/>
          <a:ea typeface="+mn-ea"/>
          <a:cs typeface="+mn-cs"/>
          <a:sym typeface="Didot"/>
        </a:defRPr>
      </a:lvl2pPr>
      <a:lvl3pPr marL="1714500" marR="0" indent="-571500" algn="l" defTabSz="825500" rtl="0" latinLnBrk="0">
        <a:lnSpc>
          <a:spcPct val="100000"/>
        </a:lnSpc>
        <a:spcBef>
          <a:spcPts val="4500"/>
        </a:spcBef>
        <a:spcAft>
          <a:spcPts val="0"/>
        </a:spcAft>
        <a:buClr>
          <a:srgbClr val="9A7865"/>
        </a:buClr>
        <a:buSzPct val="40000"/>
        <a:buFontTx/>
        <a:buBlip>
          <a:blip r:embed="rId13"/>
        </a:buBlip>
        <a:tabLst/>
        <a:defRPr sz="5000" b="0" i="0" u="none" strike="noStrike" cap="none" spc="0" baseline="0">
          <a:solidFill>
            <a:srgbClr val="625B48"/>
          </a:solidFill>
          <a:uFillTx/>
          <a:latin typeface="+mn-lt"/>
          <a:ea typeface="+mn-ea"/>
          <a:cs typeface="+mn-cs"/>
          <a:sym typeface="Didot"/>
        </a:defRPr>
      </a:lvl3pPr>
      <a:lvl4pPr marL="2286000" marR="0" indent="-571500" algn="l" defTabSz="825500" rtl="0" latinLnBrk="0">
        <a:lnSpc>
          <a:spcPct val="100000"/>
        </a:lnSpc>
        <a:spcBef>
          <a:spcPts val="4500"/>
        </a:spcBef>
        <a:spcAft>
          <a:spcPts val="0"/>
        </a:spcAft>
        <a:buClr>
          <a:srgbClr val="9A7865"/>
        </a:buClr>
        <a:buSzPct val="40000"/>
        <a:buFontTx/>
        <a:buBlip>
          <a:blip r:embed="rId13"/>
        </a:buBlip>
        <a:tabLst/>
        <a:defRPr sz="5000" b="0" i="0" u="none" strike="noStrike" cap="none" spc="0" baseline="0">
          <a:solidFill>
            <a:srgbClr val="625B48"/>
          </a:solidFill>
          <a:uFillTx/>
          <a:latin typeface="+mn-lt"/>
          <a:ea typeface="+mn-ea"/>
          <a:cs typeface="+mn-cs"/>
          <a:sym typeface="Didot"/>
        </a:defRPr>
      </a:lvl4pPr>
      <a:lvl5pPr marL="2857500" marR="0" indent="-571500" algn="l" defTabSz="825500" rtl="0" latinLnBrk="0">
        <a:lnSpc>
          <a:spcPct val="100000"/>
        </a:lnSpc>
        <a:spcBef>
          <a:spcPts val="4500"/>
        </a:spcBef>
        <a:spcAft>
          <a:spcPts val="0"/>
        </a:spcAft>
        <a:buClr>
          <a:srgbClr val="9A7865"/>
        </a:buClr>
        <a:buSzPct val="40000"/>
        <a:buFontTx/>
        <a:buBlip>
          <a:blip r:embed="rId13"/>
        </a:buBlip>
        <a:tabLst/>
        <a:defRPr sz="5000" b="0" i="0" u="none" strike="noStrike" cap="none" spc="0" baseline="0">
          <a:solidFill>
            <a:srgbClr val="625B48"/>
          </a:solidFill>
          <a:uFillTx/>
          <a:latin typeface="+mn-lt"/>
          <a:ea typeface="+mn-ea"/>
          <a:cs typeface="+mn-cs"/>
          <a:sym typeface="Didot"/>
        </a:defRPr>
      </a:lvl5pPr>
      <a:lvl6pPr marL="3429000" marR="0" indent="-571500" algn="l" defTabSz="825500" rtl="0" latinLnBrk="0">
        <a:lnSpc>
          <a:spcPct val="100000"/>
        </a:lnSpc>
        <a:spcBef>
          <a:spcPts val="4500"/>
        </a:spcBef>
        <a:spcAft>
          <a:spcPts val="0"/>
        </a:spcAft>
        <a:buClr>
          <a:srgbClr val="9A7865"/>
        </a:buClr>
        <a:buSzPct val="40000"/>
        <a:buFontTx/>
        <a:buBlip>
          <a:blip r:embed="rId13"/>
        </a:buBlip>
        <a:tabLst/>
        <a:defRPr sz="5000" b="0" i="0" u="none" strike="noStrike" cap="none" spc="0" baseline="0">
          <a:solidFill>
            <a:srgbClr val="625B48"/>
          </a:solidFill>
          <a:uFillTx/>
          <a:latin typeface="+mn-lt"/>
          <a:ea typeface="+mn-ea"/>
          <a:cs typeface="+mn-cs"/>
          <a:sym typeface="Didot"/>
        </a:defRPr>
      </a:lvl6pPr>
      <a:lvl7pPr marL="4000500" marR="0" indent="-571500" algn="l" defTabSz="825500" rtl="0" latinLnBrk="0">
        <a:lnSpc>
          <a:spcPct val="100000"/>
        </a:lnSpc>
        <a:spcBef>
          <a:spcPts val="4500"/>
        </a:spcBef>
        <a:spcAft>
          <a:spcPts val="0"/>
        </a:spcAft>
        <a:buClr>
          <a:srgbClr val="9A7865"/>
        </a:buClr>
        <a:buSzPct val="40000"/>
        <a:buFontTx/>
        <a:buBlip>
          <a:blip r:embed="rId13"/>
        </a:buBlip>
        <a:tabLst/>
        <a:defRPr sz="5000" b="0" i="0" u="none" strike="noStrike" cap="none" spc="0" baseline="0">
          <a:solidFill>
            <a:srgbClr val="625B48"/>
          </a:solidFill>
          <a:uFillTx/>
          <a:latin typeface="+mn-lt"/>
          <a:ea typeface="+mn-ea"/>
          <a:cs typeface="+mn-cs"/>
          <a:sym typeface="Didot"/>
        </a:defRPr>
      </a:lvl7pPr>
      <a:lvl8pPr marL="4572000" marR="0" indent="-571500" algn="l" defTabSz="825500" rtl="0" latinLnBrk="0">
        <a:lnSpc>
          <a:spcPct val="100000"/>
        </a:lnSpc>
        <a:spcBef>
          <a:spcPts val="4500"/>
        </a:spcBef>
        <a:spcAft>
          <a:spcPts val="0"/>
        </a:spcAft>
        <a:buClr>
          <a:srgbClr val="9A7865"/>
        </a:buClr>
        <a:buSzPct val="40000"/>
        <a:buFontTx/>
        <a:buBlip>
          <a:blip r:embed="rId13"/>
        </a:buBlip>
        <a:tabLst/>
        <a:defRPr sz="5000" b="0" i="0" u="none" strike="noStrike" cap="none" spc="0" baseline="0">
          <a:solidFill>
            <a:srgbClr val="625B48"/>
          </a:solidFill>
          <a:uFillTx/>
          <a:latin typeface="+mn-lt"/>
          <a:ea typeface="+mn-ea"/>
          <a:cs typeface="+mn-cs"/>
          <a:sym typeface="Didot"/>
        </a:defRPr>
      </a:lvl8pPr>
      <a:lvl9pPr marL="5143500" marR="0" indent="-571500" algn="l" defTabSz="825500" rtl="0" latinLnBrk="0">
        <a:lnSpc>
          <a:spcPct val="100000"/>
        </a:lnSpc>
        <a:spcBef>
          <a:spcPts val="4500"/>
        </a:spcBef>
        <a:spcAft>
          <a:spcPts val="0"/>
        </a:spcAft>
        <a:buClr>
          <a:srgbClr val="9A7865"/>
        </a:buClr>
        <a:buSzPct val="40000"/>
        <a:buFontTx/>
        <a:buBlip>
          <a:blip r:embed="rId13"/>
        </a:buBlip>
        <a:tabLst/>
        <a:defRPr sz="5000" b="0" i="0" u="none" strike="noStrike" cap="none" spc="0" baseline="0">
          <a:solidFill>
            <a:srgbClr val="625B48"/>
          </a:solidFill>
          <a:uFillTx/>
          <a:latin typeface="+mn-lt"/>
          <a:ea typeface="+mn-ea"/>
          <a:cs typeface="+mn-cs"/>
          <a:sym typeface="Didot"/>
        </a:defRPr>
      </a:lvl9pPr>
    </p:bodyStyle>
    <p:otherStyle>
      <a:lvl1pPr marL="0" marR="0" indent="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1pPr>
      <a:lvl2pPr marL="0" marR="0" indent="2286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2pPr>
      <a:lvl3pPr marL="0" marR="0" indent="4572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3pPr>
      <a:lvl4pPr marL="0" marR="0" indent="6858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4pPr>
      <a:lvl5pPr marL="0" marR="0" indent="9144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5pPr>
      <a:lvl6pPr marL="0" marR="0" indent="11430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6pPr>
      <a:lvl7pPr marL="0" marR="0" indent="13716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7pPr>
      <a:lvl8pPr marL="0" marR="0" indent="16002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8pPr>
      <a:lvl9pPr marL="0" marR="0" indent="18288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Alessandro Manzoni"/>
          <p:cNvSpPr txBox="1">
            <a:spLocks noGrp="1"/>
          </p:cNvSpPr>
          <p:nvPr>
            <p:ph type="ctrTitle"/>
          </p:nvPr>
        </p:nvSpPr>
        <p:spPr>
          <a:xfrm>
            <a:off x="2070100" y="3343416"/>
            <a:ext cx="20243800" cy="5003801"/>
          </a:xfrm>
          <a:prstGeom prst="rect">
            <a:avLst/>
          </a:prstGeom>
        </p:spPr>
        <p:txBody>
          <a:bodyPr/>
          <a:lstStyle>
            <a:lvl1pPr>
              <a:defRPr sz="14700"/>
            </a:lvl1pPr>
          </a:lstStyle>
          <a:p>
            <a:r>
              <a:rPr b="1" i="1" dirty="0"/>
              <a:t>Alessandro Manzoni</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rimo piano di un cucchiaio in legno in una ciotola di risotto" descr="Primo piano di un cucchiaio in legno in una ciotola di risotto"/>
          <p:cNvPicPr>
            <a:picLocks noGrp="1"/>
          </p:cNvPicPr>
          <p:nvPr>
            <p:ph type="pic" idx="21"/>
          </p:nvPr>
        </p:nvPicPr>
        <p:blipFill>
          <a:blip r:embed="rId2">
            <a:extLst/>
          </a:blip>
          <a:stretch>
            <a:fillRect/>
          </a:stretch>
        </p:blipFill>
        <p:spPr>
          <a:xfrm>
            <a:off x="12501302" y="1780603"/>
            <a:ext cx="11132728" cy="9875394"/>
          </a:xfrm>
          <a:prstGeom prst="rect">
            <a:avLst/>
          </a:prstGeom>
        </p:spPr>
      </p:pic>
      <p:sp>
        <p:nvSpPr>
          <p:cNvPr id="147" name="The surprise wedding and the escape…"/>
          <p:cNvSpPr txBox="1">
            <a:spLocks noGrp="1"/>
          </p:cNvSpPr>
          <p:nvPr>
            <p:ph type="body" idx="1"/>
          </p:nvPr>
        </p:nvSpPr>
        <p:spPr>
          <a:xfrm>
            <a:off x="1395951" y="744897"/>
            <a:ext cx="11000298" cy="12226206"/>
          </a:xfrm>
          <a:prstGeom prst="rect">
            <a:avLst/>
          </a:prstGeom>
        </p:spPr>
        <p:txBody>
          <a:bodyPr>
            <a:normAutofit/>
          </a:bodyPr>
          <a:lstStyle/>
          <a:p>
            <a:pPr algn="just" defTabSz="182880">
              <a:lnSpc>
                <a:spcPct val="115000"/>
              </a:lnSpc>
              <a:defRPr sz="3480">
                <a:solidFill>
                  <a:schemeClr val="accent6">
                    <a:hueOff val="-71849"/>
                    <a:satOff val="-6256"/>
                    <a:lumOff val="-14117"/>
                  </a:schemeClr>
                </a:solidFill>
                <a:uFill>
                  <a:solidFill>
                    <a:srgbClr val="000000"/>
                  </a:solidFill>
                </a:uFill>
                <a:latin typeface="+mn-lt"/>
                <a:ea typeface="+mn-ea"/>
                <a:cs typeface="+mn-cs"/>
                <a:sym typeface="Didot"/>
              </a:defRPr>
            </a:pPr>
            <a:r>
              <a:rPr sz="4000" b="1" u="sng" dirty="0">
                <a:uFill>
                  <a:solidFill>
                    <a:srgbClr val="008000"/>
                  </a:solidFill>
                </a:uFill>
              </a:rPr>
              <a:t>The surprise wedding and the </a:t>
            </a:r>
            <a:r>
              <a:rPr sz="4000" b="1" u="sng" dirty="0" smtClean="0">
                <a:uFill>
                  <a:solidFill>
                    <a:srgbClr val="008000"/>
                  </a:solidFill>
                </a:uFill>
              </a:rPr>
              <a:t>escape</a:t>
            </a:r>
            <a:endParaRPr lang="it-IT" sz="4000" b="1" u="sng" dirty="0" smtClean="0">
              <a:uFill>
                <a:solidFill>
                  <a:srgbClr val="008000"/>
                </a:solidFill>
              </a:uFill>
            </a:endParaRPr>
          </a:p>
          <a:p>
            <a:pPr algn="just" defTabSz="182880">
              <a:lnSpc>
                <a:spcPct val="115000"/>
              </a:lnSpc>
              <a:defRPr sz="3480">
                <a:solidFill>
                  <a:schemeClr val="accent6">
                    <a:hueOff val="-71849"/>
                    <a:satOff val="-6256"/>
                    <a:lumOff val="-14117"/>
                  </a:schemeClr>
                </a:solidFill>
                <a:uFill>
                  <a:solidFill>
                    <a:srgbClr val="000000"/>
                  </a:solidFill>
                </a:uFill>
                <a:latin typeface="+mn-lt"/>
                <a:ea typeface="+mn-ea"/>
                <a:cs typeface="+mn-cs"/>
                <a:sym typeface="Didot"/>
              </a:defRPr>
            </a:pPr>
            <a:endParaRPr sz="4000" b="1" u="sng" dirty="0">
              <a:uFill>
                <a:solidFill>
                  <a:srgbClr val="008000"/>
                </a:solidFill>
              </a:uFill>
            </a:endParaRPr>
          </a:p>
          <a:p>
            <a:pPr algn="just" defTabSz="182880">
              <a:lnSpc>
                <a:spcPct val="115000"/>
              </a:lnSpc>
              <a:defRPr sz="3480">
                <a:solidFill>
                  <a:schemeClr val="accent6">
                    <a:hueOff val="-71849"/>
                    <a:satOff val="-6256"/>
                    <a:lumOff val="-14117"/>
                  </a:schemeClr>
                </a:solidFill>
                <a:uFill>
                  <a:solidFill>
                    <a:srgbClr val="000000"/>
                  </a:solidFill>
                </a:uFill>
                <a:latin typeface="+mn-lt"/>
                <a:ea typeface="+mn-ea"/>
                <a:cs typeface="+mn-cs"/>
                <a:sym typeface="Didot"/>
              </a:defRPr>
            </a:pPr>
            <a:r>
              <a:rPr sz="4000" b="1" dirty="0" err="1"/>
              <a:t>Agnese</a:t>
            </a:r>
            <a:r>
              <a:rPr sz="4000" b="1" dirty="0"/>
              <a:t> suggests </a:t>
            </a:r>
            <a:r>
              <a:rPr sz="4000" b="1" dirty="0" smtClean="0"/>
              <a:t>a </a:t>
            </a:r>
            <a:r>
              <a:rPr sz="4000" b="1" dirty="0"/>
              <a:t>surprise marriage, but </a:t>
            </a:r>
            <a:r>
              <a:rPr sz="4000" b="1" dirty="0" smtClean="0"/>
              <a:t>the </a:t>
            </a:r>
            <a:r>
              <a:rPr sz="4000" b="1" dirty="0"/>
              <a:t>plan fails </a:t>
            </a:r>
            <a:r>
              <a:rPr sz="4000" b="1" dirty="0" smtClean="0"/>
              <a:t>because</a:t>
            </a:r>
            <a:r>
              <a:rPr lang="it-IT" sz="4000" b="1" dirty="0" smtClean="0"/>
              <a:t> of</a:t>
            </a:r>
            <a:r>
              <a:rPr sz="4000" b="1" dirty="0" smtClean="0"/>
              <a:t> </a:t>
            </a:r>
            <a:r>
              <a:rPr sz="4000" b="1" dirty="0"/>
              <a:t>Don </a:t>
            </a:r>
            <a:r>
              <a:rPr sz="4000" b="1" dirty="0" err="1" smtClean="0"/>
              <a:t>Abbondio</a:t>
            </a:r>
            <a:r>
              <a:rPr lang="it-IT" sz="4000" b="1" dirty="0" smtClean="0"/>
              <a:t>. </a:t>
            </a:r>
            <a:r>
              <a:rPr sz="4000" b="1" dirty="0" smtClean="0"/>
              <a:t>Meanwhile </a:t>
            </a:r>
            <a:r>
              <a:rPr sz="4000" b="1" dirty="0"/>
              <a:t>Don Rodrigo sends </a:t>
            </a:r>
            <a:r>
              <a:rPr lang="it-IT" sz="4000" b="1" dirty="0" smtClean="0"/>
              <a:t>the </a:t>
            </a:r>
            <a:r>
              <a:rPr sz="4000" b="1" dirty="0" err="1" smtClean="0"/>
              <a:t>bravi</a:t>
            </a:r>
            <a:r>
              <a:rPr sz="4000" b="1" dirty="0" smtClean="0"/>
              <a:t> to </a:t>
            </a:r>
            <a:r>
              <a:rPr sz="4000" b="1" dirty="0"/>
              <a:t>kidnap </a:t>
            </a:r>
            <a:r>
              <a:rPr lang="it-IT" sz="4000" b="1" dirty="0" smtClean="0"/>
              <a:t>Lucia; </a:t>
            </a:r>
            <a:r>
              <a:rPr lang="it-IT" sz="4000" b="1" dirty="0" err="1" smtClean="0"/>
              <a:t>fortunately</a:t>
            </a:r>
            <a:r>
              <a:rPr lang="it-IT" sz="4000" b="1" dirty="0" smtClean="0"/>
              <a:t>, </a:t>
            </a:r>
            <a:r>
              <a:rPr sz="4000" b="1" dirty="0" smtClean="0"/>
              <a:t>she’s </a:t>
            </a:r>
            <a:r>
              <a:rPr sz="4000" b="1" dirty="0"/>
              <a:t>not </a:t>
            </a:r>
            <a:r>
              <a:rPr lang="it-IT" sz="4000" b="1" dirty="0" smtClean="0"/>
              <a:t>in the </a:t>
            </a:r>
            <a:r>
              <a:rPr lang="it-IT" sz="4000" b="1" dirty="0" err="1" smtClean="0"/>
              <a:t>house</a:t>
            </a:r>
            <a:r>
              <a:rPr lang="it-IT" sz="4000" b="1" dirty="0"/>
              <a:t> </a:t>
            </a:r>
            <a:r>
              <a:rPr lang="it-IT" sz="4000" b="1" dirty="0" smtClean="0"/>
              <a:t>and t</a:t>
            </a:r>
            <a:r>
              <a:rPr sz="4000" b="1" dirty="0" smtClean="0"/>
              <a:t>he </a:t>
            </a:r>
            <a:r>
              <a:rPr sz="4000" b="1" dirty="0"/>
              <a:t>young </a:t>
            </a:r>
            <a:r>
              <a:rPr sz="4000" b="1" dirty="0" smtClean="0"/>
              <a:t>couple</a:t>
            </a:r>
            <a:r>
              <a:rPr lang="it-IT" sz="4000" b="1" dirty="0" smtClean="0"/>
              <a:t> decide to </a:t>
            </a:r>
            <a:r>
              <a:rPr lang="it-IT" sz="4000" b="1" dirty="0" err="1" smtClean="0"/>
              <a:t>leave</a:t>
            </a:r>
            <a:r>
              <a:rPr lang="it-IT" sz="4000" b="1" dirty="0" smtClean="0"/>
              <a:t> for Milan and Monza </a:t>
            </a:r>
            <a:r>
              <a:rPr sz="4000" b="1" dirty="0" smtClean="0"/>
              <a:t>with Fra </a:t>
            </a:r>
            <a:r>
              <a:rPr sz="4000" b="1" dirty="0" err="1" smtClean="0"/>
              <a:t>Cristoforo</a:t>
            </a:r>
            <a:r>
              <a:rPr lang="it-IT" sz="4000" b="1" dirty="0" smtClean="0"/>
              <a:t>‘s help. </a:t>
            </a:r>
            <a:r>
              <a:rPr sz="4000" b="1" dirty="0" smtClean="0"/>
              <a:t>Lucia </a:t>
            </a:r>
            <a:r>
              <a:rPr sz="4000" b="1" dirty="0"/>
              <a:t>is taken to a </a:t>
            </a:r>
            <a:r>
              <a:rPr lang="it-IT" sz="4000" b="1" dirty="0" smtClean="0"/>
              <a:t>Monza </a:t>
            </a:r>
            <a:r>
              <a:rPr sz="4000" b="1" dirty="0" smtClean="0"/>
              <a:t>convent</a:t>
            </a:r>
            <a:r>
              <a:rPr lang="it-IT" sz="4000" b="1" dirty="0" smtClean="0"/>
              <a:t>  and Renzo </a:t>
            </a:r>
            <a:r>
              <a:rPr lang="it-IT" sz="4000" b="1" dirty="0" err="1" smtClean="0"/>
              <a:t>remains</a:t>
            </a:r>
            <a:r>
              <a:rPr lang="it-IT" sz="4000" b="1" dirty="0" smtClean="0"/>
              <a:t> </a:t>
            </a:r>
            <a:r>
              <a:rPr lang="it-IT" sz="4000" b="1" dirty="0" err="1" smtClean="0"/>
              <a:t>trapped</a:t>
            </a:r>
            <a:r>
              <a:rPr lang="it-IT" sz="4000" b="1" dirty="0" smtClean="0"/>
              <a:t> in the middle of </a:t>
            </a:r>
            <a:r>
              <a:rPr sz="4000" b="1" dirty="0" smtClean="0"/>
              <a:t>a </a:t>
            </a:r>
            <a:r>
              <a:rPr sz="4000" b="1" dirty="0"/>
              <a:t>popular </a:t>
            </a:r>
            <a:r>
              <a:rPr sz="4000" b="1" dirty="0" smtClean="0"/>
              <a:t>up</a:t>
            </a:r>
            <a:r>
              <a:rPr lang="it-IT" sz="4000" b="1" dirty="0" err="1" smtClean="0"/>
              <a:t>rising</a:t>
            </a:r>
            <a:r>
              <a:rPr lang="it-IT" sz="4000" b="1" dirty="0" smtClean="0"/>
              <a:t> in Milan </a:t>
            </a:r>
            <a:r>
              <a:rPr sz="4000" b="1" dirty="0" smtClean="0"/>
              <a:t>, </a:t>
            </a:r>
            <a:r>
              <a:rPr sz="4000" b="1" dirty="0"/>
              <a:t>caused by the </a:t>
            </a:r>
            <a:r>
              <a:rPr lang="it-IT" sz="4000" b="1" dirty="0" smtClean="0"/>
              <a:t>high </a:t>
            </a:r>
            <a:r>
              <a:rPr lang="it-IT" sz="4000" b="1" dirty="0" err="1" smtClean="0"/>
              <a:t>cost</a:t>
            </a:r>
            <a:r>
              <a:rPr sz="4000" b="1" dirty="0" smtClean="0"/>
              <a:t> </a:t>
            </a:r>
            <a:r>
              <a:rPr sz="4000" b="1" dirty="0"/>
              <a:t>of </a:t>
            </a:r>
            <a:r>
              <a:rPr sz="4000" b="1" dirty="0" smtClean="0"/>
              <a:t>bread</a:t>
            </a:r>
            <a:r>
              <a:rPr lang="it-IT" sz="4000" b="1" dirty="0" smtClean="0"/>
              <a:t>. R</a:t>
            </a:r>
            <a:r>
              <a:rPr sz="4000" b="1" dirty="0" err="1" smtClean="0"/>
              <a:t>isking</a:t>
            </a:r>
            <a:r>
              <a:rPr sz="4000" b="1" dirty="0" smtClean="0"/>
              <a:t> </a:t>
            </a:r>
            <a:r>
              <a:rPr sz="4000" b="1" dirty="0"/>
              <a:t>to be </a:t>
            </a:r>
            <a:r>
              <a:rPr sz="4000" b="1" dirty="0" smtClean="0"/>
              <a:t>arrested</a:t>
            </a:r>
            <a:r>
              <a:rPr lang="it-IT" sz="4000" b="1" dirty="0" smtClean="0"/>
              <a:t>, Renzo </a:t>
            </a:r>
            <a:r>
              <a:rPr sz="4000" b="1" dirty="0" smtClean="0"/>
              <a:t>manages </a:t>
            </a:r>
            <a:r>
              <a:rPr sz="4000" b="1" dirty="0"/>
              <a:t>to hide in his cousin’s house in </a:t>
            </a:r>
            <a:r>
              <a:rPr sz="4000" b="1" dirty="0" smtClean="0"/>
              <a:t>Bergamo</a:t>
            </a:r>
            <a:r>
              <a:rPr lang="it-IT" sz="4000" b="1" dirty="0" smtClean="0"/>
              <a:t>, </a:t>
            </a:r>
            <a:r>
              <a:rPr lang="it-IT" sz="4000" b="1" dirty="0" err="1" smtClean="0"/>
              <a:t>while</a:t>
            </a:r>
            <a:r>
              <a:rPr lang="it-IT" sz="4000" b="1" dirty="0" smtClean="0"/>
              <a:t> </a:t>
            </a:r>
            <a:r>
              <a:rPr sz="4000" b="1" dirty="0" smtClean="0"/>
              <a:t>Fra </a:t>
            </a:r>
            <a:r>
              <a:rPr sz="4000" b="1" dirty="0" err="1"/>
              <a:t>Cristoforo</a:t>
            </a:r>
            <a:r>
              <a:rPr sz="4000" b="1" dirty="0"/>
              <a:t> </a:t>
            </a:r>
            <a:r>
              <a:rPr lang="it-IT" sz="4000" b="1" dirty="0" err="1" smtClean="0"/>
              <a:t>is</a:t>
            </a:r>
            <a:r>
              <a:rPr lang="it-IT" sz="4000" b="1" dirty="0" smtClean="0"/>
              <a:t> </a:t>
            </a:r>
            <a:r>
              <a:rPr sz="4000" b="1" dirty="0" smtClean="0"/>
              <a:t>transferred </a:t>
            </a:r>
            <a:r>
              <a:rPr sz="4000" b="1" dirty="0"/>
              <a:t>to Rimini.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rimo piano di un cucchiaio in legno in una ciotola di risotto" descr="Primo piano di un cucchiaio in legno in una ciotola di risotto"/>
          <p:cNvPicPr>
            <a:picLocks noGrp="1"/>
          </p:cNvPicPr>
          <p:nvPr>
            <p:ph type="pic" idx="21"/>
          </p:nvPr>
        </p:nvPicPr>
        <p:blipFill>
          <a:blip r:embed="rId2">
            <a:extLst/>
          </a:blip>
          <a:stretch>
            <a:fillRect/>
          </a:stretch>
        </p:blipFill>
        <p:spPr>
          <a:xfrm>
            <a:off x="13182600" y="977900"/>
            <a:ext cx="9499600" cy="11455401"/>
          </a:xfrm>
          <a:prstGeom prst="rect">
            <a:avLst/>
          </a:prstGeom>
        </p:spPr>
      </p:pic>
      <p:sp>
        <p:nvSpPr>
          <p:cNvPr id="150" name="L’Innominato and the kidnapping of Lucia…"/>
          <p:cNvSpPr txBox="1">
            <a:spLocks noGrp="1"/>
          </p:cNvSpPr>
          <p:nvPr>
            <p:ph type="body" sz="half" idx="1"/>
          </p:nvPr>
        </p:nvSpPr>
        <p:spPr>
          <a:xfrm>
            <a:off x="1400365" y="1268321"/>
            <a:ext cx="10991470" cy="11179358"/>
          </a:xfrm>
          <a:prstGeom prst="rect">
            <a:avLst/>
          </a:prstGeom>
        </p:spPr>
        <p:txBody>
          <a:bodyPr>
            <a:normAutofit/>
          </a:bodyPr>
          <a:lstStyle/>
          <a:p>
            <a:pPr algn="just" defTabSz="182880">
              <a:lnSpc>
                <a:spcPct val="115000"/>
              </a:lnSpc>
              <a:defRPr sz="4240">
                <a:solidFill>
                  <a:schemeClr val="accent6">
                    <a:hueOff val="-71849"/>
                    <a:satOff val="-6256"/>
                    <a:lumOff val="-14117"/>
                  </a:schemeClr>
                </a:solidFill>
                <a:uFill>
                  <a:solidFill>
                    <a:srgbClr val="000000"/>
                  </a:solidFill>
                </a:uFill>
                <a:latin typeface="+mn-lt"/>
                <a:ea typeface="+mn-ea"/>
                <a:cs typeface="+mn-cs"/>
                <a:sym typeface="Didot"/>
              </a:defRPr>
            </a:pPr>
            <a:r>
              <a:rPr sz="4800" b="1" u="sng" dirty="0" err="1">
                <a:uFill>
                  <a:solidFill>
                    <a:srgbClr val="008000"/>
                  </a:solidFill>
                </a:uFill>
              </a:rPr>
              <a:t>L’Innominato</a:t>
            </a:r>
            <a:r>
              <a:rPr sz="4800" b="1" u="sng" dirty="0">
                <a:uFill>
                  <a:solidFill>
                    <a:srgbClr val="008000"/>
                  </a:solidFill>
                </a:uFill>
              </a:rPr>
              <a:t> and </a:t>
            </a:r>
            <a:r>
              <a:rPr lang="it-IT" sz="4800" b="1" u="sng" dirty="0" err="1" smtClean="0">
                <a:uFill>
                  <a:solidFill>
                    <a:srgbClr val="008000"/>
                  </a:solidFill>
                </a:uFill>
              </a:rPr>
              <a:t>Lucia’s</a:t>
            </a:r>
            <a:r>
              <a:rPr lang="it-IT" sz="4800" b="1" u="sng" dirty="0" smtClean="0">
                <a:uFill>
                  <a:solidFill>
                    <a:srgbClr val="008000"/>
                  </a:solidFill>
                </a:uFill>
              </a:rPr>
              <a:t> </a:t>
            </a:r>
            <a:r>
              <a:rPr sz="4800" b="1" u="sng" dirty="0" smtClean="0">
                <a:uFill>
                  <a:solidFill>
                    <a:srgbClr val="008000"/>
                  </a:solidFill>
                </a:uFill>
              </a:rPr>
              <a:t>kidnapping</a:t>
            </a:r>
            <a:endParaRPr lang="it-IT" sz="4800" b="1" u="sng" dirty="0" smtClean="0">
              <a:uFill>
                <a:solidFill>
                  <a:srgbClr val="008000"/>
                </a:solidFill>
              </a:uFill>
            </a:endParaRPr>
          </a:p>
          <a:p>
            <a:pPr algn="just" defTabSz="182880">
              <a:lnSpc>
                <a:spcPct val="115000"/>
              </a:lnSpc>
              <a:defRPr sz="4240">
                <a:solidFill>
                  <a:schemeClr val="accent6">
                    <a:hueOff val="-71849"/>
                    <a:satOff val="-6256"/>
                    <a:lumOff val="-14117"/>
                  </a:schemeClr>
                </a:solidFill>
                <a:uFill>
                  <a:solidFill>
                    <a:srgbClr val="000000"/>
                  </a:solidFill>
                </a:uFill>
                <a:latin typeface="+mn-lt"/>
                <a:ea typeface="+mn-ea"/>
                <a:cs typeface="+mn-cs"/>
                <a:sym typeface="Didot"/>
              </a:defRPr>
            </a:pPr>
            <a:endParaRPr sz="4800" b="1" u="sng" dirty="0">
              <a:uFill>
                <a:solidFill>
                  <a:srgbClr val="008000"/>
                </a:solidFill>
              </a:uFill>
            </a:endParaRPr>
          </a:p>
          <a:p>
            <a:pPr algn="just" defTabSz="182880">
              <a:lnSpc>
                <a:spcPct val="115000"/>
              </a:lnSpc>
              <a:defRPr sz="4240">
                <a:solidFill>
                  <a:schemeClr val="accent6">
                    <a:hueOff val="-71849"/>
                    <a:satOff val="-6256"/>
                    <a:lumOff val="-14117"/>
                  </a:schemeClr>
                </a:solidFill>
                <a:uFill>
                  <a:solidFill>
                    <a:srgbClr val="000000"/>
                  </a:solidFill>
                </a:uFill>
                <a:latin typeface="+mn-lt"/>
                <a:ea typeface="+mn-ea"/>
                <a:cs typeface="+mn-cs"/>
                <a:sym typeface="Didot"/>
              </a:defRPr>
            </a:pPr>
            <a:r>
              <a:rPr sz="4800" b="1" dirty="0"/>
              <a:t>Don Rodrigo, after finding out Lucia’s location, asks for </a:t>
            </a:r>
            <a:r>
              <a:rPr sz="4800" b="1" dirty="0" err="1" smtClean="0"/>
              <a:t>Innominato’s</a:t>
            </a:r>
            <a:r>
              <a:rPr sz="4800" b="1" dirty="0" smtClean="0"/>
              <a:t> help </a:t>
            </a:r>
            <a:r>
              <a:rPr sz="4800" b="1" dirty="0"/>
              <a:t>to kidnap Lucia. The young woman </a:t>
            </a:r>
            <a:r>
              <a:rPr sz="4800" b="1" dirty="0" smtClean="0"/>
              <a:t>pleads</a:t>
            </a:r>
            <a:r>
              <a:rPr lang="it-IT" sz="4800" b="1" dirty="0" smtClean="0"/>
              <a:t> with the </a:t>
            </a:r>
            <a:r>
              <a:rPr lang="it-IT" sz="4800" b="1" dirty="0" err="1" smtClean="0"/>
              <a:t>powerful</a:t>
            </a:r>
            <a:r>
              <a:rPr lang="it-IT" sz="4800" b="1" dirty="0" smtClean="0"/>
              <a:t> lord</a:t>
            </a:r>
            <a:r>
              <a:rPr sz="4800" b="1" dirty="0" smtClean="0"/>
              <a:t> </a:t>
            </a:r>
            <a:r>
              <a:rPr sz="4800" b="1" dirty="0"/>
              <a:t>to be freed </a:t>
            </a:r>
            <a:r>
              <a:rPr lang="it-IT" sz="4800" b="1" dirty="0" smtClean="0"/>
              <a:t>and </a:t>
            </a:r>
            <a:r>
              <a:rPr sz="4800" b="1" dirty="0" smtClean="0"/>
              <a:t>make</a:t>
            </a:r>
            <a:r>
              <a:rPr lang="it-IT" sz="4800" b="1" dirty="0" smtClean="0"/>
              <a:t>s</a:t>
            </a:r>
            <a:r>
              <a:rPr sz="4800" b="1" dirty="0" smtClean="0"/>
              <a:t> </a:t>
            </a:r>
            <a:r>
              <a:rPr sz="4800" b="1" dirty="0"/>
              <a:t>a chastity promise to the Virgin </a:t>
            </a:r>
            <a:r>
              <a:rPr sz="4800" b="1" dirty="0" smtClean="0"/>
              <a:t>Mary</a:t>
            </a:r>
            <a:r>
              <a:rPr lang="it-IT" sz="4800" b="1" dirty="0" smtClean="0"/>
              <a:t>. </a:t>
            </a:r>
            <a:r>
              <a:rPr lang="it-IT" sz="4800" b="1" dirty="0" err="1" smtClean="0"/>
              <a:t>Unexpectedly</a:t>
            </a:r>
            <a:r>
              <a:rPr lang="it-IT" sz="4800" b="1" dirty="0" smtClean="0"/>
              <a:t>, </a:t>
            </a:r>
            <a:r>
              <a:rPr sz="4800" b="1" dirty="0" err="1" smtClean="0"/>
              <a:t>Innominato</a:t>
            </a:r>
            <a:r>
              <a:rPr sz="4800" b="1" dirty="0" smtClean="0"/>
              <a:t> repents</a:t>
            </a:r>
            <a:r>
              <a:rPr lang="it-IT" sz="4800" b="1" dirty="0" smtClean="0"/>
              <a:t>, sets </a:t>
            </a:r>
            <a:r>
              <a:rPr sz="4800" b="1" dirty="0" smtClean="0"/>
              <a:t> </a:t>
            </a:r>
            <a:r>
              <a:rPr sz="4800" b="1" dirty="0"/>
              <a:t>Lucia </a:t>
            </a:r>
            <a:r>
              <a:rPr lang="it-IT" sz="4800" b="1" dirty="0" smtClean="0"/>
              <a:t>free and </a:t>
            </a:r>
            <a:r>
              <a:rPr lang="it-IT" sz="4800" b="1" dirty="0" err="1" smtClean="0"/>
              <a:t>even</a:t>
            </a:r>
            <a:r>
              <a:rPr lang="it-IT" sz="4800" b="1" dirty="0" smtClean="0"/>
              <a:t> </a:t>
            </a:r>
            <a:r>
              <a:rPr sz="4800" b="1" dirty="0" err="1" smtClean="0"/>
              <a:t>giv</a:t>
            </a:r>
            <a:r>
              <a:rPr lang="it-IT" sz="4800" b="1" dirty="0" smtClean="0"/>
              <a:t>es</a:t>
            </a:r>
            <a:r>
              <a:rPr sz="4800" b="1" dirty="0" smtClean="0"/>
              <a:t> </a:t>
            </a:r>
            <a:r>
              <a:rPr sz="4800" b="1" dirty="0"/>
              <a:t>her a dowry.</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rimo piano di un cucchiaio in legno in una ciotola di risotto" descr="Primo piano di un cucchiaio in legno in una ciotola di risotto"/>
          <p:cNvPicPr>
            <a:picLocks noGrp="1"/>
          </p:cNvPicPr>
          <p:nvPr>
            <p:ph type="pic" idx="21"/>
          </p:nvPr>
        </p:nvPicPr>
        <p:blipFill>
          <a:blip r:embed="rId2">
            <a:extLst/>
          </a:blip>
          <a:stretch>
            <a:fillRect/>
          </a:stretch>
        </p:blipFill>
        <p:spPr>
          <a:xfrm>
            <a:off x="14424083" y="977900"/>
            <a:ext cx="7599605" cy="11455400"/>
          </a:xfrm>
          <a:prstGeom prst="rect">
            <a:avLst/>
          </a:prstGeom>
        </p:spPr>
      </p:pic>
      <p:sp>
        <p:nvSpPr>
          <p:cNvPr id="153" name="Reunion and Conclusion…"/>
          <p:cNvSpPr txBox="1">
            <a:spLocks noGrp="1"/>
          </p:cNvSpPr>
          <p:nvPr>
            <p:ph type="body" sz="half" idx="1"/>
          </p:nvPr>
        </p:nvSpPr>
        <p:spPr>
          <a:xfrm>
            <a:off x="1777999" y="971359"/>
            <a:ext cx="10932281" cy="11493882"/>
          </a:xfrm>
          <a:prstGeom prst="rect">
            <a:avLst/>
          </a:prstGeom>
        </p:spPr>
        <p:txBody>
          <a:bodyPr>
            <a:normAutofit/>
          </a:bodyPr>
          <a:lstStyle/>
          <a:p>
            <a:pPr algn="just" defTabSz="182880">
              <a:lnSpc>
                <a:spcPct val="115000"/>
              </a:lnSpc>
              <a:defRPr sz="3640">
                <a:solidFill>
                  <a:schemeClr val="accent6">
                    <a:hueOff val="-71849"/>
                    <a:satOff val="-6256"/>
                    <a:lumOff val="-14117"/>
                  </a:schemeClr>
                </a:solidFill>
                <a:uFill>
                  <a:solidFill>
                    <a:srgbClr val="000000"/>
                  </a:solidFill>
                </a:uFill>
                <a:latin typeface="+mn-lt"/>
                <a:ea typeface="+mn-ea"/>
                <a:cs typeface="+mn-cs"/>
                <a:sym typeface="Didot"/>
              </a:defRPr>
            </a:pPr>
            <a:r>
              <a:rPr b="1" u="sng" dirty="0">
                <a:uFill>
                  <a:solidFill>
                    <a:srgbClr val="008000"/>
                  </a:solidFill>
                </a:uFill>
              </a:rPr>
              <a:t>Reunion and </a:t>
            </a:r>
            <a:r>
              <a:rPr b="1" u="sng" dirty="0" smtClean="0">
                <a:uFill>
                  <a:solidFill>
                    <a:srgbClr val="008000"/>
                  </a:solidFill>
                </a:uFill>
              </a:rPr>
              <a:t>Conclusion</a:t>
            </a:r>
            <a:endParaRPr lang="it-IT" b="1" u="sng" dirty="0" smtClean="0">
              <a:uFill>
                <a:solidFill>
                  <a:srgbClr val="008000"/>
                </a:solidFill>
              </a:uFill>
            </a:endParaRPr>
          </a:p>
          <a:p>
            <a:pPr algn="just" defTabSz="182880">
              <a:lnSpc>
                <a:spcPct val="115000"/>
              </a:lnSpc>
              <a:defRPr sz="3640">
                <a:solidFill>
                  <a:schemeClr val="accent6">
                    <a:hueOff val="-71849"/>
                    <a:satOff val="-6256"/>
                    <a:lumOff val="-14117"/>
                  </a:schemeClr>
                </a:solidFill>
                <a:uFill>
                  <a:solidFill>
                    <a:srgbClr val="000000"/>
                  </a:solidFill>
                </a:uFill>
                <a:latin typeface="+mn-lt"/>
                <a:ea typeface="+mn-ea"/>
                <a:cs typeface="+mn-cs"/>
                <a:sym typeface="Didot"/>
              </a:defRPr>
            </a:pPr>
            <a:endParaRPr b="1" u="sng" dirty="0">
              <a:uFill>
                <a:solidFill>
                  <a:srgbClr val="008000"/>
                </a:solidFill>
              </a:uFill>
            </a:endParaRPr>
          </a:p>
          <a:p>
            <a:pPr algn="just" defTabSz="182880">
              <a:lnSpc>
                <a:spcPct val="115000"/>
              </a:lnSpc>
              <a:defRPr sz="3640">
                <a:solidFill>
                  <a:schemeClr val="accent6">
                    <a:hueOff val="-71849"/>
                    <a:satOff val="-6256"/>
                    <a:lumOff val="-14117"/>
                  </a:schemeClr>
                </a:solidFill>
                <a:uFill>
                  <a:solidFill>
                    <a:srgbClr val="000000"/>
                  </a:solidFill>
                </a:uFill>
                <a:latin typeface="+mn-lt"/>
                <a:ea typeface="+mn-ea"/>
                <a:cs typeface="+mn-cs"/>
                <a:sym typeface="Didot"/>
              </a:defRPr>
            </a:pPr>
            <a:r>
              <a:rPr b="1" dirty="0"/>
              <a:t>After several months the </a:t>
            </a:r>
            <a:r>
              <a:rPr lang="it-IT" b="1" dirty="0" smtClean="0"/>
              <a:t>p</a:t>
            </a:r>
            <a:r>
              <a:rPr b="1" dirty="0" err="1" smtClean="0"/>
              <a:t>lague</a:t>
            </a:r>
            <a:r>
              <a:rPr b="1" dirty="0" smtClean="0"/>
              <a:t> arrive</a:t>
            </a:r>
            <a:r>
              <a:rPr lang="it-IT" b="1" dirty="0" smtClean="0"/>
              <a:t>s</a:t>
            </a:r>
            <a:r>
              <a:rPr b="1" dirty="0" smtClean="0"/>
              <a:t> </a:t>
            </a:r>
            <a:r>
              <a:rPr b="1" dirty="0"/>
              <a:t>in Lombardy and </a:t>
            </a:r>
            <a:r>
              <a:rPr b="1" dirty="0" smtClean="0"/>
              <a:t>cause</a:t>
            </a:r>
            <a:r>
              <a:rPr lang="it-IT" b="1" dirty="0" smtClean="0"/>
              <a:t>s</a:t>
            </a:r>
            <a:r>
              <a:rPr b="1" dirty="0" smtClean="0"/>
              <a:t> </a:t>
            </a:r>
            <a:r>
              <a:rPr lang="it-IT" b="1" dirty="0" err="1" smtClean="0"/>
              <a:t>many</a:t>
            </a:r>
            <a:r>
              <a:rPr lang="it-IT" b="1" dirty="0" smtClean="0"/>
              <a:t> </a:t>
            </a:r>
            <a:r>
              <a:rPr lang="it-IT" b="1" dirty="0" err="1" smtClean="0"/>
              <a:t>deaths</a:t>
            </a:r>
            <a:r>
              <a:rPr lang="it-IT" b="1" dirty="0" smtClean="0"/>
              <a:t>.</a:t>
            </a:r>
            <a:r>
              <a:rPr b="1" dirty="0" smtClean="0"/>
              <a:t> </a:t>
            </a:r>
            <a:r>
              <a:rPr b="1" dirty="0"/>
              <a:t>Don Rodrigo </a:t>
            </a:r>
            <a:r>
              <a:rPr lang="it-IT" b="1" dirty="0" err="1" smtClean="0"/>
              <a:t>also</a:t>
            </a:r>
            <a:r>
              <a:rPr b="1" dirty="0" smtClean="0"/>
              <a:t> die</a:t>
            </a:r>
            <a:r>
              <a:rPr lang="it-IT" b="1" dirty="0" smtClean="0"/>
              <a:t>s</a:t>
            </a:r>
            <a:r>
              <a:rPr b="1" dirty="0" smtClean="0"/>
              <a:t> </a:t>
            </a:r>
            <a:r>
              <a:rPr b="1" dirty="0"/>
              <a:t>of </a:t>
            </a:r>
            <a:r>
              <a:rPr lang="it-IT" b="1" dirty="0" smtClean="0"/>
              <a:t>the </a:t>
            </a:r>
            <a:r>
              <a:rPr b="1" dirty="0" smtClean="0"/>
              <a:t>plague</a:t>
            </a:r>
            <a:r>
              <a:rPr b="1" dirty="0"/>
              <a:t>. Even Renzo is infected but he recovers and looks for Lucia in </a:t>
            </a:r>
            <a:r>
              <a:rPr lang="it-IT" b="1" dirty="0" smtClean="0"/>
              <a:t>an </a:t>
            </a:r>
            <a:r>
              <a:rPr lang="it-IT" b="1" dirty="0" err="1" smtClean="0"/>
              <a:t>isolation</a:t>
            </a:r>
            <a:r>
              <a:rPr lang="it-IT" b="1" dirty="0" smtClean="0"/>
              <a:t> hospital</a:t>
            </a:r>
            <a:r>
              <a:rPr lang="it-IT" b="1" dirty="0"/>
              <a:t> </a:t>
            </a:r>
            <a:r>
              <a:rPr lang="it-IT" b="1" dirty="0" smtClean="0"/>
              <a:t>for the </a:t>
            </a:r>
            <a:r>
              <a:rPr lang="it-IT" b="1" dirty="0" err="1" smtClean="0"/>
              <a:t>diseased</a:t>
            </a:r>
            <a:r>
              <a:rPr lang="it-IT" b="1" dirty="0" smtClean="0"/>
              <a:t>.</a:t>
            </a:r>
            <a:endParaRPr b="1" dirty="0"/>
          </a:p>
          <a:p>
            <a:pPr algn="just" defTabSz="182880">
              <a:lnSpc>
                <a:spcPct val="115000"/>
              </a:lnSpc>
              <a:defRPr sz="3640">
                <a:solidFill>
                  <a:schemeClr val="accent6">
                    <a:hueOff val="-71849"/>
                    <a:satOff val="-6256"/>
                    <a:lumOff val="-14117"/>
                  </a:schemeClr>
                </a:solidFill>
                <a:uFill>
                  <a:solidFill>
                    <a:srgbClr val="000000"/>
                  </a:solidFill>
                </a:uFill>
                <a:latin typeface="+mn-lt"/>
                <a:ea typeface="+mn-ea"/>
                <a:cs typeface="+mn-cs"/>
                <a:sym typeface="Didot"/>
              </a:defRPr>
            </a:pPr>
            <a:r>
              <a:rPr b="1" dirty="0" smtClean="0"/>
              <a:t>It</a:t>
            </a:r>
            <a:r>
              <a:rPr lang="it-IT" b="1" dirty="0"/>
              <a:t> </a:t>
            </a:r>
            <a:r>
              <a:rPr lang="it-IT" b="1" dirty="0" err="1" smtClean="0"/>
              <a:t>is</a:t>
            </a:r>
            <a:r>
              <a:rPr b="1" dirty="0" smtClean="0"/>
              <a:t> </a:t>
            </a:r>
            <a:r>
              <a:rPr b="1" dirty="0"/>
              <a:t>in the </a:t>
            </a:r>
            <a:r>
              <a:rPr lang="it-IT" b="1" dirty="0" smtClean="0"/>
              <a:t>hospital </a:t>
            </a:r>
            <a:r>
              <a:rPr b="1" dirty="0" smtClean="0"/>
              <a:t>where </a:t>
            </a:r>
            <a:r>
              <a:rPr b="1" dirty="0"/>
              <a:t>everybody meets in the </a:t>
            </a:r>
            <a:r>
              <a:rPr b="1" dirty="0" smtClean="0"/>
              <a:t>end</a:t>
            </a:r>
            <a:r>
              <a:rPr lang="it-IT" b="1" dirty="0" smtClean="0"/>
              <a:t>: </a:t>
            </a:r>
            <a:r>
              <a:rPr b="1" dirty="0" smtClean="0"/>
              <a:t>Renzo</a:t>
            </a:r>
            <a:r>
              <a:rPr lang="it-IT" b="1" dirty="0" smtClean="0"/>
              <a:t>, </a:t>
            </a:r>
            <a:r>
              <a:rPr b="1" dirty="0" smtClean="0"/>
              <a:t>Lucia </a:t>
            </a:r>
            <a:r>
              <a:rPr b="1" dirty="0"/>
              <a:t>and Fra </a:t>
            </a:r>
            <a:r>
              <a:rPr b="1" dirty="0" err="1"/>
              <a:t>Cristoforo</a:t>
            </a:r>
            <a:r>
              <a:rPr b="1" dirty="0"/>
              <a:t>, who </a:t>
            </a:r>
            <a:r>
              <a:rPr b="1" dirty="0" smtClean="0"/>
              <a:t>urges </a:t>
            </a:r>
            <a:r>
              <a:rPr b="1" dirty="0"/>
              <a:t>Renzo to renounce his desire for </a:t>
            </a:r>
            <a:r>
              <a:rPr b="1" dirty="0" smtClean="0"/>
              <a:t>revenge</a:t>
            </a:r>
            <a:r>
              <a:rPr lang="it-IT" b="1" dirty="0" smtClean="0"/>
              <a:t>.</a:t>
            </a:r>
            <a:endParaRPr b="1" dirty="0"/>
          </a:p>
          <a:p>
            <a:pPr algn="just" defTabSz="182880">
              <a:lnSpc>
                <a:spcPct val="115000"/>
              </a:lnSpc>
              <a:defRPr sz="3640">
                <a:solidFill>
                  <a:schemeClr val="accent6">
                    <a:hueOff val="-71849"/>
                    <a:satOff val="-6256"/>
                    <a:lumOff val="-14117"/>
                  </a:schemeClr>
                </a:solidFill>
                <a:uFill>
                  <a:solidFill>
                    <a:srgbClr val="000000"/>
                  </a:solidFill>
                </a:uFill>
                <a:latin typeface="+mn-lt"/>
                <a:ea typeface="+mn-ea"/>
                <a:cs typeface="+mn-cs"/>
                <a:sym typeface="Didot"/>
              </a:defRPr>
            </a:pPr>
            <a:r>
              <a:rPr b="1" dirty="0"/>
              <a:t>Once </a:t>
            </a:r>
            <a:r>
              <a:rPr b="1" dirty="0" smtClean="0"/>
              <a:t>back </a:t>
            </a:r>
            <a:r>
              <a:rPr lang="it-IT" b="1" dirty="0" smtClean="0"/>
              <a:t>in </a:t>
            </a:r>
            <a:r>
              <a:rPr lang="it-IT" b="1" dirty="0" err="1" smtClean="0"/>
              <a:t>their</a:t>
            </a:r>
            <a:r>
              <a:rPr lang="it-IT" b="1" dirty="0" smtClean="0"/>
              <a:t> </a:t>
            </a:r>
            <a:r>
              <a:rPr lang="it-IT" b="1" dirty="0" err="1" smtClean="0"/>
              <a:t>village</a:t>
            </a:r>
            <a:r>
              <a:rPr b="1" dirty="0" smtClean="0"/>
              <a:t>, </a:t>
            </a:r>
            <a:r>
              <a:rPr b="1" dirty="0"/>
              <a:t>the young </a:t>
            </a:r>
            <a:r>
              <a:rPr lang="it-IT" b="1" dirty="0" smtClean="0"/>
              <a:t>lovers </a:t>
            </a:r>
            <a:r>
              <a:rPr lang="it-IT" b="1" dirty="0" err="1" smtClean="0"/>
              <a:t>finally</a:t>
            </a:r>
            <a:r>
              <a:rPr b="1" dirty="0" smtClean="0"/>
              <a:t> </a:t>
            </a:r>
            <a:r>
              <a:rPr b="1" dirty="0"/>
              <a:t>get married </a:t>
            </a:r>
            <a:r>
              <a:rPr lang="it-IT" b="1" dirty="0" smtClean="0"/>
              <a:t>by </a:t>
            </a:r>
            <a:r>
              <a:rPr b="1" dirty="0" smtClean="0"/>
              <a:t>Don </a:t>
            </a:r>
            <a:r>
              <a:rPr b="1" dirty="0" err="1" smtClean="0"/>
              <a:t>Abbondio</a:t>
            </a:r>
            <a:r>
              <a:rPr b="1" dirty="0" smtClean="0"/>
              <a:t>.  </a:t>
            </a:r>
            <a:r>
              <a:rPr lang="it-IT" b="1" dirty="0" smtClean="0"/>
              <a:t>T</a:t>
            </a:r>
            <a:r>
              <a:rPr b="1" dirty="0" smtClean="0"/>
              <a:t>he </a:t>
            </a:r>
            <a:r>
              <a:rPr b="1" dirty="0"/>
              <a:t>two of them have a daughter, named Maria as a </a:t>
            </a:r>
            <a:r>
              <a:rPr b="1" dirty="0" err="1" smtClean="0"/>
              <a:t>si</a:t>
            </a:r>
            <a:r>
              <a:rPr lang="it-IT" b="1" dirty="0" err="1" smtClean="0"/>
              <a:t>gn</a:t>
            </a:r>
            <a:r>
              <a:rPr b="1" dirty="0" smtClean="0"/>
              <a:t> </a:t>
            </a:r>
            <a:r>
              <a:rPr b="1" dirty="0"/>
              <a:t>of gratitude to Our Lady, and  </a:t>
            </a:r>
            <a:r>
              <a:rPr b="1" dirty="0" smtClean="0"/>
              <a:t>later</a:t>
            </a:r>
            <a:r>
              <a:rPr lang="it-IT" b="1" dirty="0" smtClean="0"/>
              <a:t> </a:t>
            </a:r>
            <a:r>
              <a:rPr b="1" dirty="0" smtClean="0"/>
              <a:t> </a:t>
            </a:r>
            <a:r>
              <a:rPr b="1" dirty="0"/>
              <a:t>other children.</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62808" y="1241376"/>
            <a:ext cx="21962440" cy="9582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
                <a:srgbClr val="9A7865"/>
              </a:buClr>
              <a:buSzTx/>
              <a:buFontTx/>
              <a:buNone/>
              <a:tabLst/>
            </a:pPr>
            <a:r>
              <a:rPr kumimoji="0" lang="it-IT" sz="5600" b="1" i="0" u="none" strike="noStrike" cap="none" spc="0" normalizeH="0" baseline="0" dirty="0" err="1" smtClean="0">
                <a:ln>
                  <a:noFill/>
                </a:ln>
                <a:solidFill>
                  <a:srgbClr val="625B48"/>
                </a:solidFill>
                <a:effectLst/>
                <a:uFillTx/>
                <a:latin typeface="+mn-lt"/>
                <a:ea typeface="+mn-ea"/>
                <a:cs typeface="+mn-cs"/>
                <a:sym typeface="Didot"/>
              </a:rPr>
              <a:t>Themes</a:t>
            </a:r>
            <a:r>
              <a:rPr kumimoji="0" lang="it-IT" sz="5600" b="1" i="0" u="none" strike="noStrike" cap="none" spc="0" normalizeH="0" baseline="0" dirty="0" smtClean="0">
                <a:ln>
                  <a:noFill/>
                </a:ln>
                <a:solidFill>
                  <a:srgbClr val="625B48"/>
                </a:solidFill>
                <a:effectLst/>
                <a:uFillTx/>
                <a:latin typeface="+mn-lt"/>
                <a:ea typeface="+mn-ea"/>
                <a:cs typeface="+mn-cs"/>
                <a:sym typeface="Didot"/>
              </a:rPr>
              <a:t>: </a:t>
            </a:r>
          </a:p>
          <a:p>
            <a:pPr marL="685800" indent="-685800" algn="just">
              <a:buFont typeface="Wingdings" pitchFamily="2" charset="2"/>
              <a:buChar char="v"/>
            </a:pPr>
            <a:r>
              <a:rPr lang="it-IT" dirty="0"/>
              <a:t> </a:t>
            </a:r>
            <a:r>
              <a:rPr lang="it-IT" b="1" dirty="0" err="1" smtClean="0"/>
              <a:t>greed</a:t>
            </a:r>
            <a:r>
              <a:rPr lang="it-IT" dirty="0" smtClean="0"/>
              <a:t>: </a:t>
            </a:r>
            <a:r>
              <a:rPr lang="en-US" dirty="0" smtClean="0"/>
              <a:t>Don </a:t>
            </a:r>
            <a:r>
              <a:rPr lang="en-US" dirty="0"/>
              <a:t>Rodrigo is a selfish man who wants </a:t>
            </a:r>
            <a:r>
              <a:rPr lang="en-US" dirty="0" smtClean="0"/>
              <a:t>Lucia </a:t>
            </a:r>
            <a:r>
              <a:rPr lang="en-US" dirty="0"/>
              <a:t>as his mistress </a:t>
            </a:r>
            <a:r>
              <a:rPr lang="en-US" dirty="0" smtClean="0"/>
              <a:t>simply </a:t>
            </a:r>
            <a:r>
              <a:rPr lang="en-US" dirty="0"/>
              <a:t>to win a bet. He's willing to go to great lengths to have her; </a:t>
            </a:r>
          </a:p>
          <a:p>
            <a:pPr marL="685800" indent="-685800" algn="just">
              <a:buFont typeface="Wingdings" pitchFamily="2" charset="2"/>
              <a:buChar char="v"/>
            </a:pPr>
            <a:r>
              <a:rPr lang="en-US" b="1" dirty="0"/>
              <a:t>t</a:t>
            </a:r>
            <a:r>
              <a:rPr lang="en-US" b="1" dirty="0" smtClean="0"/>
              <a:t>he </a:t>
            </a:r>
            <a:r>
              <a:rPr lang="en-US" b="1" dirty="0"/>
              <a:t>benefits of innocence and </a:t>
            </a:r>
            <a:r>
              <a:rPr lang="en-US" b="1" dirty="0" smtClean="0"/>
              <a:t>humility</a:t>
            </a:r>
            <a:r>
              <a:rPr lang="en-US" dirty="0" smtClean="0"/>
              <a:t>: </a:t>
            </a:r>
            <a:r>
              <a:rPr lang="en-US" dirty="0"/>
              <a:t>Lucia </a:t>
            </a:r>
            <a:r>
              <a:rPr lang="en-US" dirty="0" smtClean="0"/>
              <a:t>is </a:t>
            </a:r>
            <a:r>
              <a:rPr lang="en-US" dirty="0"/>
              <a:t>saved by her innocent character and kindness. It makes people want to stand up for her and </a:t>
            </a:r>
            <a:r>
              <a:rPr lang="en-US"/>
              <a:t>help </a:t>
            </a:r>
            <a:r>
              <a:rPr lang="en-US" smtClean="0"/>
              <a:t>her</a:t>
            </a:r>
            <a:r>
              <a:rPr lang="en-US" dirty="0"/>
              <a:t>;</a:t>
            </a:r>
            <a:endParaRPr lang="en-US" dirty="0" smtClean="0"/>
          </a:p>
          <a:p>
            <a:pPr marL="685800" indent="-685800" algn="just">
              <a:buFont typeface="Wingdings" pitchFamily="2" charset="2"/>
              <a:buChar char="v"/>
            </a:pPr>
            <a:r>
              <a:rPr lang="it-IT" b="1" dirty="0" err="1"/>
              <a:t>f</a:t>
            </a:r>
            <a:r>
              <a:rPr lang="it-IT" b="1" dirty="0" err="1" smtClean="0"/>
              <a:t>orgiveness</a:t>
            </a:r>
            <a:r>
              <a:rPr lang="it-IT" dirty="0" smtClean="0"/>
              <a:t>: </a:t>
            </a:r>
            <a:r>
              <a:rPr lang="en-US" dirty="0"/>
              <a:t>best exemplified by Fra </a:t>
            </a:r>
            <a:r>
              <a:rPr lang="en-US" dirty="0" err="1"/>
              <a:t>Cristoforo</a:t>
            </a:r>
            <a:r>
              <a:rPr lang="en-US" dirty="0"/>
              <a:t>, who once killed a man. He was wealthy, privileged, and gave it all up to repent for his sins. H</a:t>
            </a:r>
            <a:r>
              <a:rPr lang="en-US" dirty="0" smtClean="0"/>
              <a:t>e's </a:t>
            </a:r>
            <a:r>
              <a:rPr lang="en-US" dirty="0"/>
              <a:t>grown into a kind and saintly man who has a lot to offer </a:t>
            </a:r>
            <a:r>
              <a:rPr lang="en-US" dirty="0" smtClean="0"/>
              <a:t>to the </a:t>
            </a:r>
            <a:r>
              <a:rPr lang="en-US" dirty="0"/>
              <a:t>world. </a:t>
            </a:r>
            <a:r>
              <a:rPr lang="it-IT" dirty="0"/>
              <a:t> </a:t>
            </a:r>
            <a:endParaRPr kumimoji="0" lang="it-IT" sz="5600" b="0" i="0" u="none" strike="noStrike" cap="none" spc="0" normalizeH="0" baseline="0" dirty="0">
              <a:ln>
                <a:noFill/>
              </a:ln>
              <a:solidFill>
                <a:srgbClr val="625B48"/>
              </a:solidFill>
              <a:effectLst/>
              <a:uFillTx/>
              <a:latin typeface="+mn-lt"/>
              <a:ea typeface="+mn-ea"/>
              <a:cs typeface="+mn-cs"/>
              <a:sym typeface="Didot"/>
            </a:endParaRPr>
          </a:p>
        </p:txBody>
      </p:sp>
    </p:spTree>
    <p:extLst>
      <p:ext uri="{BB962C8B-B14F-4D97-AF65-F5344CB8AC3E}">
        <p14:creationId xmlns:p14="http://schemas.microsoft.com/office/powerpoint/2010/main" val="1051323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Alessandro Manzoni was an Italian poet, novelist, and playwright born on March 7, 1785, in Milan, Italy. He was born into a wealthy aristocratic family, and his father was an influential politician and writer. Manzoni grew up in a cultured environment an"/>
          <p:cNvSpPr txBox="1">
            <a:spLocks noGrp="1"/>
          </p:cNvSpPr>
          <p:nvPr>
            <p:ph type="title"/>
          </p:nvPr>
        </p:nvSpPr>
        <p:spPr>
          <a:xfrm>
            <a:off x="1778000" y="1104900"/>
            <a:ext cx="10020782" cy="10436901"/>
          </a:xfrm>
          <a:prstGeom prst="rect">
            <a:avLst/>
          </a:prstGeom>
        </p:spPr>
        <p:txBody>
          <a:bodyPr/>
          <a:lstStyle>
            <a:lvl1pPr defTabSz="421004">
              <a:defRPr sz="5406"/>
            </a:lvl1pPr>
          </a:lstStyle>
          <a:p>
            <a:r>
              <a:rPr b="1" dirty="0"/>
              <a:t>Alessandro Manzoni was an Italian poet, </a:t>
            </a:r>
            <a:r>
              <a:rPr lang="it-IT" b="1" dirty="0" smtClean="0"/>
              <a:t>a </a:t>
            </a:r>
            <a:r>
              <a:rPr b="1" dirty="0" smtClean="0"/>
              <a:t>novelist </a:t>
            </a:r>
            <a:r>
              <a:rPr b="1" dirty="0"/>
              <a:t>and </a:t>
            </a:r>
            <a:r>
              <a:rPr lang="it-IT" b="1" dirty="0" smtClean="0"/>
              <a:t>a </a:t>
            </a:r>
            <a:r>
              <a:rPr b="1" dirty="0" smtClean="0"/>
              <a:t>playwright </a:t>
            </a:r>
            <a:r>
              <a:rPr b="1" dirty="0"/>
              <a:t>born on March </a:t>
            </a:r>
            <a:r>
              <a:rPr b="1" dirty="0" smtClean="0"/>
              <a:t>7 1785 </a:t>
            </a:r>
            <a:r>
              <a:rPr b="1" dirty="0"/>
              <a:t>in Milan, Italy. He was born into a wealthy aristocratic </a:t>
            </a:r>
            <a:r>
              <a:rPr b="1" dirty="0" smtClean="0"/>
              <a:t>family</a:t>
            </a:r>
            <a:r>
              <a:rPr lang="it-IT" b="1" dirty="0" smtClean="0"/>
              <a:t> </a:t>
            </a:r>
            <a:r>
              <a:rPr b="1" dirty="0" smtClean="0"/>
              <a:t>and </a:t>
            </a:r>
            <a:r>
              <a:rPr b="1" dirty="0"/>
              <a:t>his father was an influential politician and </a:t>
            </a:r>
            <a:r>
              <a:rPr lang="it-IT" b="1" dirty="0" smtClean="0"/>
              <a:t>a </a:t>
            </a:r>
            <a:r>
              <a:rPr b="1" dirty="0" smtClean="0"/>
              <a:t>writer</a:t>
            </a:r>
            <a:r>
              <a:rPr b="1" dirty="0"/>
              <a:t>. Manzoni grew up in a cultured environment and received </a:t>
            </a:r>
            <a:r>
              <a:rPr b="1" dirty="0" smtClean="0"/>
              <a:t>excellent </a:t>
            </a:r>
            <a:r>
              <a:rPr b="1" dirty="0"/>
              <a:t>education, studying Latin, Greek, and French.</a:t>
            </a:r>
          </a:p>
        </p:txBody>
      </p:sp>
      <p:pic>
        <p:nvPicPr>
          <p:cNvPr id="122" name="download.jpg" descr="download.jpg"/>
          <p:cNvPicPr>
            <a:picLocks/>
          </p:cNvPicPr>
          <p:nvPr/>
        </p:nvPicPr>
        <p:blipFill>
          <a:blip r:embed="rId2">
            <a:extLst/>
          </a:blip>
          <a:stretch>
            <a:fillRect/>
          </a:stretch>
        </p:blipFill>
        <p:spPr>
          <a:xfrm>
            <a:off x="13381025" y="1419929"/>
            <a:ext cx="8022161" cy="105967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Manzoni's literary career began in 1801, with the publication of his first poem, &quot;Il Trionfo della Libertà&quot; (The Triumph of Liberty). He went on to write several other poems, including &quot;Il Cinque Maggio&quot; (The Fifth of May), which commemorates the death o"/>
          <p:cNvSpPr txBox="1">
            <a:spLocks noGrp="1"/>
          </p:cNvSpPr>
          <p:nvPr>
            <p:ph type="title"/>
          </p:nvPr>
        </p:nvSpPr>
        <p:spPr>
          <a:xfrm>
            <a:off x="2070100" y="800099"/>
            <a:ext cx="20043726" cy="3641502"/>
          </a:xfrm>
          <a:prstGeom prst="rect">
            <a:avLst/>
          </a:prstGeom>
        </p:spPr>
        <p:txBody>
          <a:bodyPr/>
          <a:lstStyle>
            <a:lvl1pPr defTabSz="346709">
              <a:defRPr sz="4452"/>
            </a:lvl1pPr>
          </a:lstStyle>
          <a:p>
            <a:r>
              <a:rPr b="1" dirty="0"/>
              <a:t>Manzoni's literary career began in 1801, with the publication of his first poem, "Il </a:t>
            </a:r>
            <a:r>
              <a:rPr b="1" dirty="0" err="1"/>
              <a:t>Trionfo</a:t>
            </a:r>
            <a:r>
              <a:rPr b="1" dirty="0"/>
              <a:t> </a:t>
            </a:r>
            <a:r>
              <a:rPr b="1" dirty="0" err="1"/>
              <a:t>della</a:t>
            </a:r>
            <a:r>
              <a:rPr b="1" dirty="0"/>
              <a:t> </a:t>
            </a:r>
            <a:r>
              <a:rPr b="1" dirty="0" err="1"/>
              <a:t>Libertà</a:t>
            </a:r>
            <a:r>
              <a:rPr b="1" dirty="0"/>
              <a:t>" (</a:t>
            </a:r>
            <a:r>
              <a:rPr b="1" i="1" dirty="0"/>
              <a:t>The Triumph of Liberty</a:t>
            </a:r>
            <a:r>
              <a:rPr b="1" dirty="0"/>
              <a:t>). He went on to write several other poems, including "Il Cinque Maggio" (</a:t>
            </a:r>
            <a:r>
              <a:rPr b="1" i="1" dirty="0"/>
              <a:t>The Fifth of May</a:t>
            </a:r>
            <a:r>
              <a:rPr b="1" dirty="0"/>
              <a:t>), which commemorates the death of Napoleon Bonaparte.</a:t>
            </a:r>
          </a:p>
        </p:txBody>
      </p:sp>
      <p:pic>
        <p:nvPicPr>
          <p:cNvPr id="125" name="download-2.jpg" descr="download-2.jpg"/>
          <p:cNvPicPr>
            <a:picLocks/>
          </p:cNvPicPr>
          <p:nvPr/>
        </p:nvPicPr>
        <p:blipFill>
          <a:blip r:embed="rId2">
            <a:extLst/>
          </a:blip>
          <a:stretch>
            <a:fillRect/>
          </a:stretch>
        </p:blipFill>
        <p:spPr>
          <a:xfrm>
            <a:off x="2618685" y="5563666"/>
            <a:ext cx="10183746" cy="5420768"/>
          </a:xfrm>
          <a:prstGeom prst="rect">
            <a:avLst/>
          </a:prstGeom>
        </p:spPr>
      </p:pic>
      <p:pic>
        <p:nvPicPr>
          <p:cNvPr id="126" name="download-1.jpg" descr="download-1.jpg"/>
          <p:cNvPicPr>
            <a:picLocks/>
          </p:cNvPicPr>
          <p:nvPr/>
        </p:nvPicPr>
        <p:blipFill>
          <a:blip r:embed="rId3">
            <a:extLst/>
          </a:blip>
          <a:stretch>
            <a:fillRect/>
          </a:stretch>
        </p:blipFill>
        <p:spPr>
          <a:xfrm>
            <a:off x="15693381" y="4188132"/>
            <a:ext cx="5496371" cy="81718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In 1821, Manzoni began work on his most famous novel, &quot;I Promessi Sposi&quot; (The Betrothed), which was published in 1827. The novel tells the story of two young lovers, Renzo and Lucia, who are separated by a cruel and corrupt society. The novel is consider"/>
          <p:cNvSpPr txBox="1">
            <a:spLocks noGrp="1"/>
          </p:cNvSpPr>
          <p:nvPr>
            <p:ph type="title"/>
          </p:nvPr>
        </p:nvSpPr>
        <p:spPr>
          <a:xfrm>
            <a:off x="12932479" y="1168851"/>
            <a:ext cx="9872842" cy="11098898"/>
          </a:xfrm>
          <a:prstGeom prst="rect">
            <a:avLst/>
          </a:prstGeom>
        </p:spPr>
        <p:txBody>
          <a:bodyPr/>
          <a:lstStyle>
            <a:lvl1pPr defTabSz="421004">
              <a:defRPr sz="5406"/>
            </a:lvl1pPr>
          </a:lstStyle>
          <a:p>
            <a:r>
              <a:rPr b="1" dirty="0"/>
              <a:t>In 1821, Manzoni began work on his most famous novel, "I </a:t>
            </a:r>
            <a:r>
              <a:rPr b="1" dirty="0" err="1"/>
              <a:t>Promessi</a:t>
            </a:r>
            <a:r>
              <a:rPr b="1" dirty="0"/>
              <a:t> </a:t>
            </a:r>
            <a:r>
              <a:rPr b="1" dirty="0" err="1"/>
              <a:t>Sposi</a:t>
            </a:r>
            <a:r>
              <a:rPr b="1" dirty="0"/>
              <a:t>" (</a:t>
            </a:r>
            <a:r>
              <a:rPr b="1" i="1" dirty="0"/>
              <a:t>The Betrothed</a:t>
            </a:r>
            <a:r>
              <a:rPr b="1" dirty="0"/>
              <a:t>), which was published in 1827. The novel tells the story of two young lovers, Renzo and Lucia, who are separated by a cruel and corrupt society. The novel is considered a masterpiece of Italian literature and has been translated into many languages.</a:t>
            </a:r>
          </a:p>
        </p:txBody>
      </p:sp>
      <p:pic>
        <p:nvPicPr>
          <p:cNvPr id="129" name="download-3.jpg" descr="download-3.jpg"/>
          <p:cNvPicPr>
            <a:picLocks/>
          </p:cNvPicPr>
          <p:nvPr/>
        </p:nvPicPr>
        <p:blipFill>
          <a:blip r:embed="rId2">
            <a:extLst/>
          </a:blip>
          <a:stretch>
            <a:fillRect/>
          </a:stretch>
        </p:blipFill>
        <p:spPr>
          <a:xfrm>
            <a:off x="1762288" y="3697745"/>
            <a:ext cx="11314013" cy="63205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Manzoni was also involved in politics and was a supporter of Italian unification. He was a member of the Carbonari, a secret society that advocated for Italian independence from foreign powers. Manzoni's political views are reflected in his works, which "/>
          <p:cNvSpPr txBox="1">
            <a:spLocks noGrp="1"/>
          </p:cNvSpPr>
          <p:nvPr>
            <p:ph type="body" sz="half" idx="1"/>
          </p:nvPr>
        </p:nvSpPr>
        <p:spPr>
          <a:xfrm>
            <a:off x="1528940" y="2249027"/>
            <a:ext cx="10007601" cy="8039101"/>
          </a:xfrm>
          <a:prstGeom prst="rect">
            <a:avLst/>
          </a:prstGeom>
        </p:spPr>
        <p:txBody>
          <a:bodyPr/>
          <a:lstStyle>
            <a:lvl1pPr marL="525780" indent="-525780" defTabSz="759459">
              <a:spcBef>
                <a:spcPts val="3500"/>
              </a:spcBef>
              <a:buBlip>
                <a:blip r:embed="rId2"/>
              </a:buBlip>
              <a:defRPr sz="4600"/>
            </a:lvl1pPr>
          </a:lstStyle>
          <a:p>
            <a:pPr algn="ctr"/>
            <a:r>
              <a:rPr b="1" dirty="0"/>
              <a:t>Manzoni was also involved in politics and was a supporter of Italian unification. He was a member of the </a:t>
            </a:r>
            <a:r>
              <a:rPr b="1" dirty="0" err="1"/>
              <a:t>Carbonari</a:t>
            </a:r>
            <a:r>
              <a:rPr b="1" dirty="0"/>
              <a:t>, a secret society that advocated </a:t>
            </a:r>
            <a:r>
              <a:rPr b="1" dirty="0" smtClean="0"/>
              <a:t>Italian </a:t>
            </a:r>
            <a:r>
              <a:rPr b="1" dirty="0"/>
              <a:t>independence from foreign powers. Manzoni's political views are reflected in his works, which often deal with themes of social justice and the struggle for freedom.</a:t>
            </a:r>
          </a:p>
        </p:txBody>
      </p:sp>
      <p:pic>
        <p:nvPicPr>
          <p:cNvPr id="132" name="arton162849.png" descr="arton162849.png"/>
          <p:cNvPicPr>
            <a:picLocks/>
          </p:cNvPicPr>
          <p:nvPr/>
        </p:nvPicPr>
        <p:blipFill>
          <a:blip r:embed="rId3">
            <a:extLst/>
          </a:blip>
          <a:stretch>
            <a:fillRect/>
          </a:stretch>
        </p:blipFill>
        <p:spPr>
          <a:xfrm>
            <a:off x="11603286" y="2809555"/>
            <a:ext cx="11589476" cy="64825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In addition to his literary and political activities, Manzoni was also a devoted husband and father. He married Teresa Borri in 1808, and they had nine children together. Manzoni died on May 22, 1873, in Milan, Italy, at the age of 88. His legacy as one "/>
          <p:cNvSpPr txBox="1">
            <a:spLocks noGrp="1"/>
          </p:cNvSpPr>
          <p:nvPr>
            <p:ph type="title"/>
          </p:nvPr>
        </p:nvSpPr>
        <p:spPr>
          <a:xfrm>
            <a:off x="1777999" y="1104900"/>
            <a:ext cx="10236201" cy="11506200"/>
          </a:xfrm>
          <a:prstGeom prst="rect">
            <a:avLst/>
          </a:prstGeom>
        </p:spPr>
        <p:txBody>
          <a:bodyPr/>
          <a:lstStyle>
            <a:lvl1pPr defTabSz="445770">
              <a:defRPr sz="5724"/>
            </a:lvl1pPr>
          </a:lstStyle>
          <a:p>
            <a:r>
              <a:rPr b="1" dirty="0"/>
              <a:t>In addition to his literary and political activities, Manzoni was also a devoted husband and </a:t>
            </a:r>
            <a:r>
              <a:rPr lang="it-IT" b="1" dirty="0" smtClean="0"/>
              <a:t>a </a:t>
            </a:r>
            <a:r>
              <a:rPr b="1" dirty="0" smtClean="0"/>
              <a:t>father</a:t>
            </a:r>
            <a:r>
              <a:rPr b="1" dirty="0"/>
              <a:t>. He married Teresa </a:t>
            </a:r>
            <a:r>
              <a:rPr b="1" dirty="0" err="1"/>
              <a:t>Borri</a:t>
            </a:r>
            <a:r>
              <a:rPr b="1" dirty="0"/>
              <a:t> in </a:t>
            </a:r>
            <a:r>
              <a:rPr b="1" dirty="0" smtClean="0"/>
              <a:t>1808 </a:t>
            </a:r>
            <a:r>
              <a:rPr b="1" dirty="0"/>
              <a:t>and they had nine </a:t>
            </a:r>
            <a:r>
              <a:rPr b="1" dirty="0" smtClean="0"/>
              <a:t>children. </a:t>
            </a:r>
            <a:r>
              <a:rPr b="1" dirty="0"/>
              <a:t>Manzoni died on May </a:t>
            </a:r>
            <a:r>
              <a:rPr b="1" dirty="0" smtClean="0"/>
              <a:t>22 1873 </a:t>
            </a:r>
            <a:r>
              <a:rPr b="1" dirty="0"/>
              <a:t>in Milan, Italy, at the age of 88. His legacy as one of Italy's greatest writers and cultural icons continues to this day.</a:t>
            </a:r>
          </a:p>
        </p:txBody>
      </p:sp>
      <p:pic>
        <p:nvPicPr>
          <p:cNvPr id="135" name="manzoni_famiglia.jpg" descr="manzoni_famiglia.jpg"/>
          <p:cNvPicPr>
            <a:picLocks/>
          </p:cNvPicPr>
          <p:nvPr/>
        </p:nvPicPr>
        <p:blipFill>
          <a:blip r:embed="rId2">
            <a:extLst/>
          </a:blip>
          <a:stretch>
            <a:fillRect/>
          </a:stretch>
        </p:blipFill>
        <p:spPr>
          <a:xfrm>
            <a:off x="15471669" y="906444"/>
            <a:ext cx="6958691" cy="112261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rimo piano di un cucchiaio in legno in una ciotola di risotto" descr="Primo piano di un cucchiaio in legno in una ciotola di risotto"/>
          <p:cNvPicPr>
            <a:picLocks noGrp="1"/>
          </p:cNvPicPr>
          <p:nvPr>
            <p:ph type="pic" idx="21"/>
          </p:nvPr>
        </p:nvPicPr>
        <p:blipFill>
          <a:blip r:embed="rId2">
            <a:extLst/>
          </a:blip>
          <a:stretch>
            <a:fillRect/>
          </a:stretch>
        </p:blipFill>
        <p:spPr>
          <a:xfrm>
            <a:off x="2139950" y="990599"/>
            <a:ext cx="9499601" cy="11455401"/>
          </a:xfrm>
          <a:prstGeom prst="rect">
            <a:avLst/>
          </a:prstGeom>
        </p:spPr>
      </p:pic>
      <p:sp>
        <p:nvSpPr>
          <p:cNvPr id="138" name="I Promessi Sposi, (The Betrothed) is a work written by Alessandro Manzoni and released for the first time in 1827 and it’s composed of 38 chapters."/>
          <p:cNvSpPr txBox="1">
            <a:spLocks noGrp="1"/>
          </p:cNvSpPr>
          <p:nvPr>
            <p:ph type="body" sz="half" idx="1"/>
          </p:nvPr>
        </p:nvSpPr>
        <p:spPr>
          <a:xfrm>
            <a:off x="12757150" y="1384300"/>
            <a:ext cx="10223501" cy="10668001"/>
          </a:xfrm>
          <a:prstGeom prst="rect">
            <a:avLst/>
          </a:prstGeom>
        </p:spPr>
        <p:txBody>
          <a:bodyPr/>
          <a:lstStyle>
            <a:lvl1pPr algn="just" defTabSz="310895">
              <a:lnSpc>
                <a:spcPct val="115000"/>
              </a:lnSpc>
              <a:defRPr sz="7208">
                <a:solidFill>
                  <a:schemeClr val="accent6">
                    <a:hueOff val="-71849"/>
                    <a:satOff val="-6256"/>
                    <a:lumOff val="-14117"/>
                  </a:schemeClr>
                </a:solidFill>
                <a:uFill>
                  <a:solidFill>
                    <a:srgbClr val="000000"/>
                  </a:solidFill>
                </a:uFill>
                <a:latin typeface="+mn-lt"/>
                <a:ea typeface="+mn-ea"/>
                <a:cs typeface="+mn-cs"/>
                <a:sym typeface="Didot"/>
              </a:defRPr>
            </a:lvl1pPr>
          </a:lstStyle>
          <a:p>
            <a:pPr algn="ctr"/>
            <a:r>
              <a:rPr lang="it-IT" b="1" dirty="0" smtClean="0"/>
              <a:t>‘</a:t>
            </a:r>
            <a:r>
              <a:rPr b="1" dirty="0" smtClean="0"/>
              <a:t>I </a:t>
            </a:r>
            <a:r>
              <a:rPr b="1" dirty="0" err="1"/>
              <a:t>Promessi</a:t>
            </a:r>
            <a:r>
              <a:rPr b="1" dirty="0"/>
              <a:t> </a:t>
            </a:r>
            <a:r>
              <a:rPr b="1" dirty="0" err="1" smtClean="0"/>
              <a:t>Sposi</a:t>
            </a:r>
            <a:r>
              <a:rPr lang="it-IT" b="1" dirty="0" smtClean="0"/>
              <a:t>'</a:t>
            </a:r>
            <a:r>
              <a:rPr b="1" dirty="0" smtClean="0"/>
              <a:t> </a:t>
            </a:r>
            <a:r>
              <a:rPr b="1" dirty="0"/>
              <a:t>(</a:t>
            </a:r>
            <a:r>
              <a:rPr b="1" i="1" dirty="0"/>
              <a:t>The Betrothed</a:t>
            </a:r>
            <a:r>
              <a:rPr b="1" dirty="0"/>
              <a:t>) is a work written by Alessandro Manzoni and released for the first time in 1827 and it’s composed of 38 chapters.</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rimo piano di un cucchiaio in legno in una ciotola di risotto" descr="Primo piano di un cucchiaio in legno in una ciotola di risotto"/>
          <p:cNvPicPr>
            <a:picLocks noGrp="1"/>
          </p:cNvPicPr>
          <p:nvPr>
            <p:ph type="pic" idx="21"/>
          </p:nvPr>
        </p:nvPicPr>
        <p:blipFill>
          <a:blip r:embed="rId2">
            <a:extLst/>
          </a:blip>
          <a:stretch>
            <a:fillRect/>
          </a:stretch>
        </p:blipFill>
        <p:spPr>
          <a:xfrm>
            <a:off x="13182600" y="977900"/>
            <a:ext cx="9499600" cy="11455400"/>
          </a:xfrm>
          <a:prstGeom prst="rect">
            <a:avLst/>
          </a:prstGeom>
        </p:spPr>
      </p:pic>
      <p:sp>
        <p:nvSpPr>
          <p:cNvPr id="141" name="Don Abbondio and i Bravi…"/>
          <p:cNvSpPr txBox="1">
            <a:spLocks noGrp="1"/>
          </p:cNvSpPr>
          <p:nvPr>
            <p:ph type="body" sz="half" idx="1"/>
          </p:nvPr>
        </p:nvSpPr>
        <p:spPr>
          <a:xfrm>
            <a:off x="1778000" y="1320800"/>
            <a:ext cx="10441232" cy="11612799"/>
          </a:xfrm>
          <a:prstGeom prst="rect">
            <a:avLst/>
          </a:prstGeom>
        </p:spPr>
        <p:txBody>
          <a:bodyPr>
            <a:normAutofit lnSpcReduction="10000"/>
          </a:bodyPr>
          <a:lstStyle/>
          <a:p>
            <a:pPr algn="just" defTabSz="187452">
              <a:lnSpc>
                <a:spcPct val="115000"/>
              </a:lnSpc>
              <a:defRPr sz="4346">
                <a:solidFill>
                  <a:schemeClr val="accent6">
                    <a:hueOff val="-71849"/>
                    <a:satOff val="-6256"/>
                    <a:lumOff val="-14117"/>
                  </a:schemeClr>
                </a:solidFill>
                <a:uFill>
                  <a:solidFill>
                    <a:srgbClr val="000000"/>
                  </a:solidFill>
                </a:uFill>
                <a:latin typeface="+mn-lt"/>
                <a:ea typeface="+mn-ea"/>
                <a:cs typeface="+mn-cs"/>
                <a:sym typeface="Didot"/>
              </a:defRPr>
            </a:pPr>
            <a:r>
              <a:rPr b="1" u="sng" dirty="0">
                <a:uFill>
                  <a:solidFill>
                    <a:srgbClr val="008000"/>
                  </a:solidFill>
                </a:uFill>
              </a:rPr>
              <a:t>Don </a:t>
            </a:r>
            <a:r>
              <a:rPr b="1" u="sng" dirty="0" err="1">
                <a:uFill>
                  <a:solidFill>
                    <a:srgbClr val="008000"/>
                  </a:solidFill>
                </a:uFill>
              </a:rPr>
              <a:t>Abbondio</a:t>
            </a:r>
            <a:r>
              <a:rPr b="1" u="sng" dirty="0">
                <a:uFill>
                  <a:solidFill>
                    <a:srgbClr val="008000"/>
                  </a:solidFill>
                </a:uFill>
              </a:rPr>
              <a:t> and </a:t>
            </a:r>
            <a:r>
              <a:rPr lang="it-IT" b="1" u="sng" dirty="0" smtClean="0">
                <a:uFill>
                  <a:solidFill>
                    <a:srgbClr val="008000"/>
                  </a:solidFill>
                </a:uFill>
              </a:rPr>
              <a:t>the</a:t>
            </a:r>
            <a:r>
              <a:rPr b="1" u="sng" dirty="0" smtClean="0">
                <a:uFill>
                  <a:solidFill>
                    <a:srgbClr val="008000"/>
                  </a:solidFill>
                </a:uFill>
              </a:rPr>
              <a:t> </a:t>
            </a:r>
            <a:r>
              <a:rPr b="1" u="sng" dirty="0" err="1" smtClean="0">
                <a:uFill>
                  <a:solidFill>
                    <a:srgbClr val="008000"/>
                  </a:solidFill>
                </a:uFill>
              </a:rPr>
              <a:t>Bravi</a:t>
            </a:r>
            <a:endParaRPr lang="it-IT" b="1" u="sng" dirty="0" smtClean="0">
              <a:uFill>
                <a:solidFill>
                  <a:srgbClr val="008000"/>
                </a:solidFill>
              </a:uFill>
            </a:endParaRPr>
          </a:p>
          <a:p>
            <a:pPr algn="just" defTabSz="187452">
              <a:lnSpc>
                <a:spcPct val="115000"/>
              </a:lnSpc>
              <a:defRPr sz="4346">
                <a:solidFill>
                  <a:schemeClr val="accent6">
                    <a:hueOff val="-71849"/>
                    <a:satOff val="-6256"/>
                    <a:lumOff val="-14117"/>
                  </a:schemeClr>
                </a:solidFill>
                <a:uFill>
                  <a:solidFill>
                    <a:srgbClr val="000000"/>
                  </a:solidFill>
                </a:uFill>
                <a:latin typeface="+mn-lt"/>
                <a:ea typeface="+mn-ea"/>
                <a:cs typeface="+mn-cs"/>
                <a:sym typeface="Didot"/>
              </a:defRPr>
            </a:pPr>
            <a:endParaRPr b="1" u="sng" dirty="0">
              <a:uFill>
                <a:solidFill>
                  <a:srgbClr val="008000"/>
                </a:solidFill>
              </a:uFill>
            </a:endParaRPr>
          </a:p>
          <a:p>
            <a:pPr defTabSz="187452">
              <a:lnSpc>
                <a:spcPct val="115000"/>
              </a:lnSpc>
              <a:defRPr sz="4346">
                <a:solidFill>
                  <a:srgbClr val="000000"/>
                </a:solidFill>
                <a:uFill>
                  <a:solidFill>
                    <a:srgbClr val="000000"/>
                  </a:solidFill>
                </a:uFill>
                <a:latin typeface="+mn-lt"/>
                <a:ea typeface="+mn-ea"/>
                <a:cs typeface="+mn-cs"/>
                <a:sym typeface="Didot"/>
              </a:defRPr>
            </a:pPr>
            <a:r>
              <a:rPr b="1" dirty="0">
                <a:solidFill>
                  <a:schemeClr val="accent6">
                    <a:hueOff val="-71849"/>
                    <a:satOff val="-6256"/>
                    <a:lumOff val="-14117"/>
                  </a:schemeClr>
                </a:solidFill>
              </a:rPr>
              <a:t>The story begins with Don </a:t>
            </a:r>
            <a:r>
              <a:rPr b="1" dirty="0" err="1">
                <a:solidFill>
                  <a:schemeClr val="accent6">
                    <a:hueOff val="-71849"/>
                    <a:satOff val="-6256"/>
                    <a:lumOff val="-14117"/>
                  </a:schemeClr>
                </a:solidFill>
              </a:rPr>
              <a:t>Abbondio</a:t>
            </a:r>
            <a:r>
              <a:rPr b="1" dirty="0">
                <a:solidFill>
                  <a:schemeClr val="accent6">
                    <a:hueOff val="-71849"/>
                    <a:satOff val="-6256"/>
                    <a:lumOff val="-14117"/>
                  </a:schemeClr>
                </a:solidFill>
              </a:rPr>
              <a:t>, a </a:t>
            </a:r>
            <a:r>
              <a:rPr b="1" dirty="0" smtClean="0">
                <a:solidFill>
                  <a:schemeClr val="accent6">
                    <a:hueOff val="-71849"/>
                    <a:satOff val="-6256"/>
                    <a:lumOff val="-14117"/>
                  </a:schemeClr>
                </a:solidFill>
              </a:rPr>
              <a:t>priest </a:t>
            </a:r>
            <a:r>
              <a:rPr lang="it-IT" b="1" dirty="0" err="1" smtClean="0">
                <a:solidFill>
                  <a:schemeClr val="accent6">
                    <a:hueOff val="-71849"/>
                    <a:satOff val="-6256"/>
                    <a:lumOff val="-14117"/>
                  </a:schemeClr>
                </a:solidFill>
              </a:rPr>
              <a:t>chosen</a:t>
            </a:r>
            <a:r>
              <a:rPr lang="it-IT" b="1" dirty="0" smtClean="0">
                <a:solidFill>
                  <a:schemeClr val="accent6">
                    <a:hueOff val="-71849"/>
                    <a:satOff val="-6256"/>
                    <a:lumOff val="-14117"/>
                  </a:schemeClr>
                </a:solidFill>
              </a:rPr>
              <a:t> to </a:t>
            </a:r>
            <a:r>
              <a:rPr b="1" dirty="0" err="1" smtClean="0">
                <a:solidFill>
                  <a:schemeClr val="accent6">
                    <a:hueOff val="-71849"/>
                    <a:satOff val="-6256"/>
                    <a:lumOff val="-14117"/>
                  </a:schemeClr>
                </a:solidFill>
              </a:rPr>
              <a:t>celebrat</a:t>
            </a:r>
            <a:r>
              <a:rPr lang="it-IT" b="1" dirty="0" smtClean="0">
                <a:solidFill>
                  <a:schemeClr val="accent6">
                    <a:hueOff val="-71849"/>
                    <a:satOff val="-6256"/>
                    <a:lumOff val="-14117"/>
                  </a:schemeClr>
                </a:solidFill>
              </a:rPr>
              <a:t>e</a:t>
            </a:r>
            <a:r>
              <a:rPr b="1" dirty="0" smtClean="0">
                <a:solidFill>
                  <a:schemeClr val="accent6">
                    <a:hueOff val="-71849"/>
                    <a:satOff val="-6256"/>
                    <a:lumOff val="-14117"/>
                  </a:schemeClr>
                </a:solidFill>
              </a:rPr>
              <a:t> </a:t>
            </a:r>
            <a:r>
              <a:rPr lang="it-IT" b="1" dirty="0" smtClean="0">
                <a:solidFill>
                  <a:schemeClr val="accent6">
                    <a:hueOff val="-71849"/>
                    <a:satOff val="-6256"/>
                    <a:lumOff val="-14117"/>
                  </a:schemeClr>
                </a:solidFill>
              </a:rPr>
              <a:t>the </a:t>
            </a:r>
            <a:r>
              <a:rPr b="1" dirty="0" smtClean="0">
                <a:solidFill>
                  <a:schemeClr val="accent6">
                    <a:hueOff val="-71849"/>
                    <a:satOff val="-6256"/>
                    <a:lumOff val="-14117"/>
                  </a:schemeClr>
                </a:solidFill>
              </a:rPr>
              <a:t>marriage </a:t>
            </a:r>
            <a:r>
              <a:rPr b="1" dirty="0">
                <a:solidFill>
                  <a:schemeClr val="accent6">
                    <a:hueOff val="-71849"/>
                    <a:satOff val="-6256"/>
                    <a:lumOff val="-14117"/>
                  </a:schemeClr>
                </a:solidFill>
              </a:rPr>
              <a:t>between two young people in love, Renzo </a:t>
            </a:r>
            <a:r>
              <a:rPr b="1" dirty="0" err="1">
                <a:solidFill>
                  <a:schemeClr val="accent6">
                    <a:hueOff val="-71849"/>
                    <a:satOff val="-6256"/>
                    <a:lumOff val="-14117"/>
                  </a:schemeClr>
                </a:solidFill>
              </a:rPr>
              <a:t>Tramaglino</a:t>
            </a:r>
            <a:r>
              <a:rPr b="1" dirty="0">
                <a:solidFill>
                  <a:schemeClr val="accent6">
                    <a:hueOff val="-71849"/>
                    <a:satOff val="-6256"/>
                    <a:lumOff val="-14117"/>
                  </a:schemeClr>
                </a:solidFill>
              </a:rPr>
              <a:t> and Lucia </a:t>
            </a:r>
            <a:r>
              <a:rPr b="1" dirty="0" err="1">
                <a:solidFill>
                  <a:schemeClr val="accent6">
                    <a:hueOff val="-71849"/>
                    <a:satOff val="-6256"/>
                    <a:lumOff val="-14117"/>
                  </a:schemeClr>
                </a:solidFill>
              </a:rPr>
              <a:t>Mondella</a:t>
            </a:r>
            <a:r>
              <a:rPr b="1" dirty="0">
                <a:solidFill>
                  <a:schemeClr val="accent6">
                    <a:hueOff val="-71849"/>
                    <a:satOff val="-6256"/>
                    <a:lumOff val="-14117"/>
                  </a:schemeClr>
                </a:solidFill>
              </a:rPr>
              <a:t>. While  walking, he is stopped by </a:t>
            </a:r>
            <a:r>
              <a:rPr lang="it-IT" b="1" dirty="0" smtClean="0">
                <a:solidFill>
                  <a:schemeClr val="accent6">
                    <a:hueOff val="-71849"/>
                    <a:satOff val="-6256"/>
                    <a:lumOff val="-14117"/>
                  </a:schemeClr>
                </a:solidFill>
              </a:rPr>
              <a:t>the </a:t>
            </a:r>
            <a:r>
              <a:rPr b="1" dirty="0" err="1" smtClean="0">
                <a:solidFill>
                  <a:schemeClr val="accent6">
                    <a:hueOff val="-71849"/>
                    <a:satOff val="-6256"/>
                    <a:lumOff val="-14117"/>
                  </a:schemeClr>
                </a:solidFill>
              </a:rPr>
              <a:t>Bravi</a:t>
            </a:r>
            <a:r>
              <a:rPr b="1" dirty="0">
                <a:solidFill>
                  <a:schemeClr val="accent6">
                    <a:hueOff val="-71849"/>
                    <a:satOff val="-6256"/>
                    <a:lumOff val="-14117"/>
                  </a:schemeClr>
                </a:solidFill>
              </a:rPr>
              <a:t>, two thugs at the service of a local lord, Don Rodrigo, who </a:t>
            </a:r>
            <a:r>
              <a:rPr b="1" dirty="0" smtClean="0">
                <a:solidFill>
                  <a:schemeClr val="accent6">
                    <a:hueOff val="-71849"/>
                    <a:satOff val="-6256"/>
                    <a:lumOff val="-14117"/>
                  </a:schemeClr>
                </a:solidFill>
              </a:rPr>
              <a:t>ask </a:t>
            </a:r>
            <a:r>
              <a:rPr b="1" dirty="0">
                <a:solidFill>
                  <a:schemeClr val="accent6">
                    <a:hueOff val="-71849"/>
                    <a:satOff val="-6256"/>
                    <a:lumOff val="-14117"/>
                  </a:schemeClr>
                </a:solidFill>
              </a:rPr>
              <a:t>the priest </a:t>
            </a:r>
            <a:r>
              <a:rPr lang="it-IT" sz="4346" b="1" dirty="0" err="1">
                <a:solidFill>
                  <a:schemeClr val="accent6">
                    <a:hueOff val="-71849"/>
                    <a:satOff val="-6256"/>
                    <a:lumOff val="-14117"/>
                  </a:schemeClr>
                </a:solidFill>
                <a:uFill>
                  <a:solidFill>
                    <a:srgbClr val="000000"/>
                  </a:solidFill>
                </a:uFill>
                <a:latin typeface="+mn-lt"/>
                <a:ea typeface="+mn-ea"/>
                <a:cs typeface="+mn-cs"/>
                <a:sym typeface="Didot"/>
              </a:rPr>
              <a:t>not</a:t>
            </a:r>
            <a:r>
              <a:rPr lang="it-IT" sz="5400" b="1" dirty="0" smtClean="0">
                <a:solidFill>
                  <a:schemeClr val="accent6">
                    <a:hueOff val="-71849"/>
                    <a:satOff val="-6256"/>
                    <a:lumOff val="-14117"/>
                  </a:schemeClr>
                </a:solidFill>
                <a:uFill>
                  <a:solidFill>
                    <a:srgbClr val="000000"/>
                  </a:solidFill>
                </a:uFill>
                <a:sym typeface="Didot"/>
              </a:rPr>
              <a:t> </a:t>
            </a:r>
            <a:r>
              <a:rPr b="1" dirty="0" smtClean="0">
                <a:solidFill>
                  <a:schemeClr val="accent6">
                    <a:hueOff val="-71849"/>
                    <a:satOff val="-6256"/>
                    <a:lumOff val="-14117"/>
                  </a:schemeClr>
                </a:solidFill>
              </a:rPr>
              <a:t>to celebrate </a:t>
            </a:r>
            <a:r>
              <a:rPr b="1" dirty="0">
                <a:solidFill>
                  <a:schemeClr val="accent6">
                    <a:hueOff val="-71849"/>
                    <a:satOff val="-6256"/>
                    <a:lumOff val="-14117"/>
                  </a:schemeClr>
                </a:solidFill>
              </a:rPr>
              <a:t>the wedding. In fact, their lord </a:t>
            </a:r>
            <a:r>
              <a:rPr b="1" dirty="0" smtClean="0">
                <a:solidFill>
                  <a:schemeClr val="accent6">
                    <a:hueOff val="-71849"/>
                    <a:satOff val="-6256"/>
                    <a:lumOff val="-14117"/>
                  </a:schemeClr>
                </a:solidFill>
              </a:rPr>
              <a:t>has </a:t>
            </a:r>
            <a:r>
              <a:rPr b="1" dirty="0">
                <a:solidFill>
                  <a:schemeClr val="accent6">
                    <a:hueOff val="-71849"/>
                    <a:satOff val="-6256"/>
                    <a:lumOff val="-14117"/>
                  </a:schemeClr>
                </a:solidFill>
              </a:rPr>
              <a:t>made a bet with his </a:t>
            </a:r>
            <a:r>
              <a:rPr b="1" dirty="0" smtClean="0">
                <a:solidFill>
                  <a:schemeClr val="accent6">
                    <a:hueOff val="-71849"/>
                    <a:satOff val="-6256"/>
                    <a:lumOff val="-14117"/>
                  </a:schemeClr>
                </a:solidFill>
              </a:rPr>
              <a:t>cousin</a:t>
            </a:r>
            <a:r>
              <a:rPr lang="it-IT" b="1" dirty="0" smtClean="0">
                <a:solidFill>
                  <a:schemeClr val="accent6">
                    <a:hueOff val="-71849"/>
                    <a:satOff val="-6256"/>
                    <a:lumOff val="-14117"/>
                  </a:schemeClr>
                </a:solidFill>
              </a:rPr>
              <a:t>,</a:t>
            </a:r>
            <a:r>
              <a:rPr b="1" dirty="0" smtClean="0">
                <a:solidFill>
                  <a:schemeClr val="accent6">
                    <a:hueOff val="-71849"/>
                    <a:satOff val="-6256"/>
                    <a:lumOff val="-14117"/>
                  </a:schemeClr>
                </a:solidFill>
              </a:rPr>
              <a:t> </a:t>
            </a:r>
            <a:r>
              <a:rPr lang="it-IT" b="1" dirty="0" smtClean="0">
                <a:solidFill>
                  <a:schemeClr val="accent6">
                    <a:hueOff val="-71849"/>
                    <a:satOff val="-6256"/>
                    <a:lumOff val="-14117"/>
                  </a:schemeClr>
                </a:solidFill>
              </a:rPr>
              <a:t>with</a:t>
            </a:r>
            <a:r>
              <a:rPr b="1" dirty="0" smtClean="0">
                <a:solidFill>
                  <a:schemeClr val="accent6">
                    <a:hueOff val="-71849"/>
                    <a:satOff val="-6256"/>
                    <a:lumOff val="-14117"/>
                  </a:schemeClr>
                </a:solidFill>
              </a:rPr>
              <a:t> </a:t>
            </a:r>
            <a:r>
              <a:rPr b="1" dirty="0">
                <a:solidFill>
                  <a:schemeClr val="accent6">
                    <a:hueOff val="-71849"/>
                    <a:satOff val="-6256"/>
                    <a:lumOff val="-14117"/>
                  </a:schemeClr>
                </a:solidFill>
              </a:rPr>
              <a:t>Lucia as </a:t>
            </a:r>
            <a:r>
              <a:rPr lang="it-IT" b="1" dirty="0" smtClean="0">
                <a:solidFill>
                  <a:schemeClr val="accent6">
                    <a:hueOff val="-71849"/>
                    <a:satOff val="-6256"/>
                    <a:lumOff val="-14117"/>
                  </a:schemeClr>
                </a:solidFill>
              </a:rPr>
              <a:t>a </a:t>
            </a:r>
            <a:r>
              <a:rPr b="1" dirty="0" smtClean="0">
                <a:solidFill>
                  <a:schemeClr val="accent6">
                    <a:hueOff val="-71849"/>
                    <a:satOff val="-6256"/>
                    <a:lumOff val="-14117"/>
                  </a:schemeClr>
                </a:solidFill>
              </a:rPr>
              <a:t>prize</a:t>
            </a:r>
            <a:r>
              <a:rPr b="1" dirty="0">
                <a:solidFill>
                  <a:schemeClr val="accent6">
                    <a:hueOff val="-71849"/>
                    <a:satOff val="-6256"/>
                    <a:lumOff val="-14117"/>
                  </a:schemeClr>
                </a:solidFill>
              </a:rPr>
              <a:t>. Don </a:t>
            </a:r>
            <a:r>
              <a:rPr b="1" dirty="0" err="1">
                <a:solidFill>
                  <a:schemeClr val="accent6">
                    <a:hueOff val="-71849"/>
                    <a:satOff val="-6256"/>
                    <a:lumOff val="-14117"/>
                  </a:schemeClr>
                </a:solidFill>
              </a:rPr>
              <a:t>Abbondio</a:t>
            </a:r>
            <a:r>
              <a:rPr b="1" dirty="0">
                <a:solidFill>
                  <a:schemeClr val="accent6">
                    <a:hueOff val="-71849"/>
                    <a:satOff val="-6256"/>
                    <a:lumOff val="-14117"/>
                  </a:schemeClr>
                </a:solidFill>
              </a:rPr>
              <a:t> </a:t>
            </a:r>
            <a:r>
              <a:rPr lang="it-IT" b="1" dirty="0" err="1" smtClean="0">
                <a:solidFill>
                  <a:schemeClr val="accent6">
                    <a:hueOff val="-71849"/>
                    <a:satOff val="-6256"/>
                    <a:lumOff val="-14117"/>
                  </a:schemeClr>
                </a:solidFill>
              </a:rPr>
              <a:t>complies</a:t>
            </a:r>
            <a:r>
              <a:rPr lang="it-IT" b="1" dirty="0" smtClean="0">
                <a:solidFill>
                  <a:schemeClr val="accent6">
                    <a:hueOff val="-71849"/>
                    <a:satOff val="-6256"/>
                    <a:lumOff val="-14117"/>
                  </a:schemeClr>
                </a:solidFill>
              </a:rPr>
              <a:t> </a:t>
            </a:r>
            <a:r>
              <a:rPr b="1" dirty="0" smtClean="0">
                <a:solidFill>
                  <a:schemeClr val="accent6">
                    <a:hueOff val="-71849"/>
                    <a:satOff val="-6256"/>
                    <a:lumOff val="-14117"/>
                  </a:schemeClr>
                </a:solidFill>
              </a:rPr>
              <a:t>and </a:t>
            </a:r>
            <a:r>
              <a:rPr b="1" dirty="0">
                <a:solidFill>
                  <a:schemeClr val="accent6">
                    <a:hueOff val="-71849"/>
                    <a:satOff val="-6256"/>
                    <a:lumOff val="-14117"/>
                  </a:schemeClr>
                </a:solidFill>
              </a:rPr>
              <a:t>makes excuses not to marry </a:t>
            </a:r>
            <a:r>
              <a:rPr b="1" dirty="0" smtClean="0">
                <a:solidFill>
                  <a:schemeClr val="accent6">
                    <a:hueOff val="-71849"/>
                    <a:satOff val="-6256"/>
                    <a:lumOff val="-14117"/>
                  </a:schemeClr>
                </a:solidFill>
              </a:rPr>
              <a:t>them</a:t>
            </a:r>
            <a:r>
              <a:rPr lang="it-IT" b="1" dirty="0" smtClean="0">
                <a:solidFill>
                  <a:schemeClr val="accent6">
                    <a:hueOff val="-71849"/>
                    <a:satOff val="-6256"/>
                    <a:lumOff val="-14117"/>
                  </a:schemeClr>
                </a:solidFill>
              </a:rPr>
              <a:t>,</a:t>
            </a:r>
            <a:r>
              <a:rPr b="1" dirty="0" smtClean="0">
                <a:solidFill>
                  <a:schemeClr val="accent6">
                    <a:hueOff val="-71849"/>
                    <a:satOff val="-6256"/>
                    <a:lumOff val="-14117"/>
                  </a:schemeClr>
                </a:solidFill>
              </a:rPr>
              <a:t> </a:t>
            </a:r>
            <a:r>
              <a:rPr b="1" dirty="0">
                <a:solidFill>
                  <a:schemeClr val="accent6">
                    <a:hueOff val="-71849"/>
                    <a:satOff val="-6256"/>
                    <a:lumOff val="-14117"/>
                  </a:schemeClr>
                </a:solidFill>
              </a:rPr>
              <a:t>but Renzo learns the truth</a:t>
            </a:r>
            <a:r>
              <a:rPr dirty="0">
                <a:solidFill>
                  <a:schemeClr val="accent6">
                    <a:hueOff val="-71849"/>
                    <a:satOff val="-6256"/>
                    <a:lumOff val="-14117"/>
                  </a:schemeClr>
                </a:solidFill>
              </a:rPr>
              <a:t>.</a:t>
            </a:r>
            <a:r>
              <a:rPr dirty="0"/>
              <a:t/>
            </a:r>
            <a:br>
              <a:rPr dirty="0"/>
            </a:b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rimo piano di un cucchiaio in legno in una ciotola di risotto" descr="Primo piano di un cucchiaio in legno in una ciotola di risotto"/>
          <p:cNvPicPr>
            <a:picLocks noGrp="1"/>
          </p:cNvPicPr>
          <p:nvPr>
            <p:ph type="pic" idx="21"/>
          </p:nvPr>
        </p:nvPicPr>
        <p:blipFill>
          <a:blip r:embed="rId2">
            <a:extLst/>
          </a:blip>
          <a:stretch>
            <a:fillRect/>
          </a:stretch>
        </p:blipFill>
        <p:spPr>
          <a:xfrm>
            <a:off x="13182600" y="977900"/>
            <a:ext cx="9499600" cy="11455400"/>
          </a:xfrm>
          <a:prstGeom prst="rect">
            <a:avLst/>
          </a:prstGeom>
        </p:spPr>
      </p:pic>
      <p:sp>
        <p:nvSpPr>
          <p:cNvPr id="144" name="Azzeccagarbugli and Fra Cristoforo…"/>
          <p:cNvSpPr txBox="1">
            <a:spLocks noGrp="1"/>
          </p:cNvSpPr>
          <p:nvPr>
            <p:ph type="body" sz="half" idx="1"/>
          </p:nvPr>
        </p:nvSpPr>
        <p:spPr>
          <a:xfrm>
            <a:off x="1610263" y="1241230"/>
            <a:ext cx="10571674" cy="11233540"/>
          </a:xfrm>
          <a:prstGeom prst="rect">
            <a:avLst/>
          </a:prstGeom>
        </p:spPr>
        <p:txBody>
          <a:bodyPr>
            <a:normAutofit/>
          </a:bodyPr>
          <a:lstStyle/>
          <a:p>
            <a:pPr algn="just" defTabSz="182880">
              <a:lnSpc>
                <a:spcPct val="115000"/>
              </a:lnSpc>
              <a:defRPr sz="4240">
                <a:solidFill>
                  <a:schemeClr val="accent6">
                    <a:hueOff val="-71849"/>
                    <a:satOff val="-6256"/>
                    <a:lumOff val="-14117"/>
                  </a:schemeClr>
                </a:solidFill>
                <a:uFill>
                  <a:solidFill>
                    <a:srgbClr val="000000"/>
                  </a:solidFill>
                </a:uFill>
                <a:latin typeface="+mn-lt"/>
                <a:ea typeface="+mn-ea"/>
                <a:cs typeface="+mn-cs"/>
                <a:sym typeface="Didot"/>
              </a:defRPr>
            </a:pPr>
            <a:r>
              <a:rPr b="1" u="sng" dirty="0" err="1">
                <a:uFill>
                  <a:solidFill>
                    <a:srgbClr val="008000"/>
                  </a:solidFill>
                </a:uFill>
              </a:rPr>
              <a:t>Azzeccagarbugli</a:t>
            </a:r>
            <a:r>
              <a:rPr b="1" u="sng" dirty="0">
                <a:uFill>
                  <a:solidFill>
                    <a:srgbClr val="008000"/>
                  </a:solidFill>
                </a:uFill>
              </a:rPr>
              <a:t> and Fra </a:t>
            </a:r>
            <a:r>
              <a:rPr b="1" u="sng" dirty="0" err="1">
                <a:uFill>
                  <a:solidFill>
                    <a:srgbClr val="008000"/>
                  </a:solidFill>
                </a:uFill>
              </a:rPr>
              <a:t>Cristoforo</a:t>
            </a:r>
            <a:r>
              <a:rPr b="1" u="sng" dirty="0">
                <a:uFill>
                  <a:solidFill>
                    <a:srgbClr val="008000"/>
                  </a:solidFill>
                </a:uFill>
              </a:rPr>
              <a:t> </a:t>
            </a:r>
            <a:endParaRPr lang="it-IT" b="1" u="sng" dirty="0" smtClean="0">
              <a:uFill>
                <a:solidFill>
                  <a:srgbClr val="008000"/>
                </a:solidFill>
              </a:uFill>
            </a:endParaRPr>
          </a:p>
          <a:p>
            <a:pPr algn="just" defTabSz="182880">
              <a:lnSpc>
                <a:spcPct val="115000"/>
              </a:lnSpc>
              <a:defRPr sz="4240">
                <a:solidFill>
                  <a:schemeClr val="accent6">
                    <a:hueOff val="-71849"/>
                    <a:satOff val="-6256"/>
                    <a:lumOff val="-14117"/>
                  </a:schemeClr>
                </a:solidFill>
                <a:uFill>
                  <a:solidFill>
                    <a:srgbClr val="000000"/>
                  </a:solidFill>
                </a:uFill>
                <a:latin typeface="+mn-lt"/>
                <a:ea typeface="+mn-ea"/>
                <a:cs typeface="+mn-cs"/>
                <a:sym typeface="Didot"/>
              </a:defRPr>
            </a:pPr>
            <a:endParaRPr b="1" u="sng" dirty="0">
              <a:uFill>
                <a:solidFill>
                  <a:srgbClr val="008000"/>
                </a:solidFill>
              </a:uFill>
            </a:endParaRPr>
          </a:p>
          <a:p>
            <a:pPr algn="just" defTabSz="182880">
              <a:lnSpc>
                <a:spcPct val="115000"/>
              </a:lnSpc>
              <a:defRPr sz="4240">
                <a:solidFill>
                  <a:schemeClr val="accent6">
                    <a:hueOff val="-71849"/>
                    <a:satOff val="-6256"/>
                    <a:lumOff val="-14117"/>
                  </a:schemeClr>
                </a:solidFill>
                <a:uFill>
                  <a:solidFill>
                    <a:srgbClr val="000000"/>
                  </a:solidFill>
                </a:uFill>
                <a:latin typeface="+mn-lt"/>
                <a:ea typeface="+mn-ea"/>
                <a:cs typeface="+mn-cs"/>
                <a:sym typeface="Didot"/>
              </a:defRPr>
            </a:pPr>
            <a:r>
              <a:rPr sz="4300" b="1" dirty="0"/>
              <a:t>Lucia’s mother, </a:t>
            </a:r>
            <a:r>
              <a:rPr sz="4300" b="1" dirty="0" err="1"/>
              <a:t>Agnese</a:t>
            </a:r>
            <a:r>
              <a:rPr sz="4300" b="1" dirty="0"/>
              <a:t>, proposes to contact </a:t>
            </a:r>
            <a:r>
              <a:rPr sz="4300" b="1" dirty="0" err="1"/>
              <a:t>Azzeccagarbugli</a:t>
            </a:r>
            <a:r>
              <a:rPr sz="4300" b="1" dirty="0"/>
              <a:t>, a lawyer </a:t>
            </a:r>
            <a:r>
              <a:rPr sz="4300" b="1" dirty="0" smtClean="0"/>
              <a:t>who</a:t>
            </a:r>
            <a:r>
              <a:rPr lang="it-IT" sz="4300" b="1" dirty="0" smtClean="0"/>
              <a:t> </a:t>
            </a:r>
            <a:r>
              <a:rPr lang="it-IT" sz="4300" b="1" dirty="0" err="1" smtClean="0"/>
              <a:t>is</a:t>
            </a:r>
            <a:r>
              <a:rPr lang="it-IT" sz="4300" b="1" dirty="0" smtClean="0"/>
              <a:t> </a:t>
            </a:r>
            <a:r>
              <a:rPr lang="it-IT" sz="4300" b="1" dirty="0" err="1" smtClean="0"/>
              <a:t>initially</a:t>
            </a:r>
            <a:r>
              <a:rPr sz="4300" b="1" dirty="0" smtClean="0"/>
              <a:t> </a:t>
            </a:r>
            <a:r>
              <a:rPr sz="4300" b="1" dirty="0"/>
              <a:t>ready to help the young </a:t>
            </a:r>
            <a:r>
              <a:rPr sz="4300" b="1" dirty="0" smtClean="0"/>
              <a:t>man</a:t>
            </a:r>
            <a:r>
              <a:rPr lang="it-IT" sz="4300" b="1" dirty="0" smtClean="0"/>
              <a:t>,</a:t>
            </a:r>
            <a:r>
              <a:rPr sz="4300" b="1" dirty="0" smtClean="0"/>
              <a:t> </a:t>
            </a:r>
            <a:r>
              <a:rPr sz="4300" b="1" dirty="0"/>
              <a:t>but after discovering </a:t>
            </a:r>
            <a:r>
              <a:rPr sz="4300" b="1" dirty="0" smtClean="0"/>
              <a:t>Don </a:t>
            </a:r>
            <a:r>
              <a:rPr sz="4300" b="1" dirty="0" err="1" smtClean="0"/>
              <a:t>Rodrig</a:t>
            </a:r>
            <a:r>
              <a:rPr lang="it-IT" sz="4300" b="1" dirty="0" err="1" smtClean="0"/>
              <a:t>o‘s</a:t>
            </a:r>
            <a:r>
              <a:rPr lang="it-IT" sz="4300" b="1" dirty="0" smtClean="0"/>
              <a:t> </a:t>
            </a:r>
            <a:r>
              <a:rPr lang="it-IT" sz="4300" b="1" dirty="0" err="1" smtClean="0"/>
              <a:t>involvement</a:t>
            </a:r>
            <a:r>
              <a:rPr lang="it-IT" sz="4300" b="1" dirty="0" smtClean="0"/>
              <a:t> </a:t>
            </a:r>
            <a:r>
              <a:rPr sz="4300" b="1" dirty="0" smtClean="0"/>
              <a:t>, </a:t>
            </a:r>
            <a:r>
              <a:rPr lang="it-IT" sz="4300" b="1" dirty="0" smtClean="0"/>
              <a:t>he </a:t>
            </a:r>
            <a:r>
              <a:rPr sz="4300" b="1" dirty="0" smtClean="0"/>
              <a:t>sends </a:t>
            </a:r>
            <a:r>
              <a:rPr sz="4300" b="1" dirty="0"/>
              <a:t>Renzo away.</a:t>
            </a:r>
          </a:p>
          <a:p>
            <a:pPr algn="just" defTabSz="182880">
              <a:lnSpc>
                <a:spcPct val="115000"/>
              </a:lnSpc>
              <a:defRPr sz="4240">
                <a:solidFill>
                  <a:schemeClr val="accent6">
                    <a:hueOff val="-71849"/>
                    <a:satOff val="-6256"/>
                    <a:lumOff val="-14117"/>
                  </a:schemeClr>
                </a:solidFill>
                <a:uFill>
                  <a:solidFill>
                    <a:srgbClr val="000000"/>
                  </a:solidFill>
                </a:uFill>
                <a:latin typeface="+mn-lt"/>
                <a:ea typeface="+mn-ea"/>
                <a:cs typeface="+mn-cs"/>
                <a:sym typeface="Didot"/>
              </a:defRPr>
            </a:pPr>
            <a:r>
              <a:rPr sz="4300" b="1" dirty="0"/>
              <a:t>The two </a:t>
            </a:r>
            <a:r>
              <a:rPr sz="4300" b="1" dirty="0" err="1" smtClean="0"/>
              <a:t>yo</a:t>
            </a:r>
            <a:r>
              <a:rPr lang="it-IT" sz="4300" b="1" dirty="0" err="1" smtClean="0"/>
              <a:t>ung</a:t>
            </a:r>
            <a:r>
              <a:rPr lang="it-IT" sz="4300" b="1" dirty="0" smtClean="0"/>
              <a:t> </a:t>
            </a:r>
            <a:r>
              <a:rPr sz="4300" b="1" dirty="0" smtClean="0"/>
              <a:t>love</a:t>
            </a:r>
            <a:r>
              <a:rPr lang="it-IT" sz="4300" b="1" dirty="0" err="1" smtClean="0"/>
              <a:t>rs</a:t>
            </a:r>
            <a:r>
              <a:rPr sz="4300" b="1" dirty="0" smtClean="0"/>
              <a:t> </a:t>
            </a:r>
            <a:r>
              <a:rPr sz="4300" b="1" dirty="0"/>
              <a:t>contact Fra </a:t>
            </a:r>
            <a:r>
              <a:rPr sz="4300" b="1" dirty="0" err="1"/>
              <a:t>Cristoforo</a:t>
            </a:r>
            <a:r>
              <a:rPr sz="4300" b="1" dirty="0"/>
              <a:t>, a defender of the humble, </a:t>
            </a:r>
            <a:r>
              <a:rPr lang="it-IT" sz="4300" b="1" dirty="0" smtClean="0"/>
              <a:t>to </a:t>
            </a:r>
            <a:r>
              <a:rPr sz="4300" b="1" dirty="0" smtClean="0"/>
              <a:t>help </a:t>
            </a:r>
            <a:r>
              <a:rPr sz="4300" b="1" dirty="0"/>
              <a:t>them. Fra </a:t>
            </a:r>
            <a:r>
              <a:rPr sz="4300" b="1" dirty="0" err="1"/>
              <a:t>Cristoforo</a:t>
            </a:r>
            <a:r>
              <a:rPr sz="4300" b="1" dirty="0"/>
              <a:t> goes to Don Rodrigo’s house to convince him to renounce his </a:t>
            </a:r>
            <a:r>
              <a:rPr lang="it-IT" sz="4300" b="1" dirty="0" err="1" smtClean="0"/>
              <a:t>plans</a:t>
            </a:r>
            <a:r>
              <a:rPr lang="it-IT" sz="4300" b="1" dirty="0" smtClean="0"/>
              <a:t>, </a:t>
            </a:r>
            <a:r>
              <a:rPr lang="it-IT" sz="4300" b="1" dirty="0" err="1" smtClean="0"/>
              <a:t>even</a:t>
            </a:r>
            <a:r>
              <a:rPr lang="it-IT" sz="4300" b="1" dirty="0" smtClean="0"/>
              <a:t> </a:t>
            </a:r>
            <a:r>
              <a:rPr lang="it-IT" sz="4300" b="1" dirty="0" err="1" smtClean="0"/>
              <a:t>threatening</a:t>
            </a:r>
            <a:r>
              <a:rPr lang="it-IT" sz="4300" b="1" dirty="0" smtClean="0"/>
              <a:t> </a:t>
            </a:r>
            <a:r>
              <a:rPr lang="it-IT" sz="4300" b="1" dirty="0" err="1" smtClean="0"/>
              <a:t>him</a:t>
            </a:r>
            <a:r>
              <a:rPr lang="it-IT" sz="4300" b="1" dirty="0" smtClean="0"/>
              <a:t> with Divine </a:t>
            </a:r>
            <a:r>
              <a:rPr lang="it-IT" sz="4300" b="1" dirty="0" err="1" smtClean="0"/>
              <a:t>Punishment</a:t>
            </a:r>
            <a:r>
              <a:rPr lang="it-IT" sz="4300" b="1" dirty="0" smtClean="0"/>
              <a:t>, </a:t>
            </a:r>
            <a:r>
              <a:rPr lang="it-IT" sz="4300" b="1" dirty="0" err="1" smtClean="0"/>
              <a:t>but</a:t>
            </a:r>
            <a:r>
              <a:rPr lang="it-IT" sz="4300" b="1" dirty="0" smtClean="0"/>
              <a:t> </a:t>
            </a:r>
            <a:r>
              <a:rPr sz="4300" b="1" dirty="0" smtClean="0"/>
              <a:t>he </a:t>
            </a:r>
            <a:r>
              <a:rPr lang="it-IT" sz="4300" b="1" dirty="0" err="1" smtClean="0"/>
              <a:t>still</a:t>
            </a:r>
            <a:r>
              <a:rPr lang="it-IT" sz="4300" b="1" dirty="0" smtClean="0"/>
              <a:t> </a:t>
            </a:r>
            <a:r>
              <a:rPr sz="4300" b="1" dirty="0" smtClean="0"/>
              <a:t>refuses</a:t>
            </a:r>
            <a:r>
              <a:rPr lang="it-IT" sz="4300" b="1" dirty="0" smtClean="0"/>
              <a:t>.</a:t>
            </a:r>
            <a:r>
              <a:rPr sz="4300" b="1" dirty="0" smtClean="0"/>
              <a:t> </a:t>
            </a:r>
            <a:endParaRPr sz="4300" b="1"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69</TotalTime>
  <Words>927</Words>
  <Application>Microsoft Office PowerPoint</Application>
  <PresentationFormat>Personalizzato</PresentationFormat>
  <Paragraphs>29</Paragraphs>
  <Slides>13</Slides>
  <Notes>0</Notes>
  <HiddenSlides>0</HiddenSlides>
  <MMClips>0</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Renaissance</vt:lpstr>
      <vt:lpstr>Alessandro Manzoni</vt:lpstr>
      <vt:lpstr>Alessandro Manzoni was an Italian poet, a novelist and a playwright born on March 7 1785 in Milan, Italy. He was born into a wealthy aristocratic family and his father was an influential politician and a writer. Manzoni grew up in a cultured environment and received excellent education, studying Latin, Greek, and French.</vt:lpstr>
      <vt:lpstr>Manzoni's literary career began in 1801, with the publication of his first poem, "Il Trionfo della Libertà" (The Triumph of Liberty). He went on to write several other poems, including "Il Cinque Maggio" (The Fifth of May), which commemorates the death of Napoleon Bonaparte.</vt:lpstr>
      <vt:lpstr>In 1821, Manzoni began work on his most famous novel, "I Promessi Sposi" (The Betrothed), which was published in 1827. The novel tells the story of two young lovers, Renzo and Lucia, who are separated by a cruel and corrupt society. The novel is considered a masterpiece of Italian literature and has been translated into many languages.</vt:lpstr>
      <vt:lpstr>Presentazione standard di PowerPoint</vt:lpstr>
      <vt:lpstr>In addition to his literary and political activities, Manzoni was also a devoted husband and a father. He married Teresa Borri in 1808 and they had nine children. Manzoni died on May 22 1873 in Milan, Italy, at the age of 88. His legacy as one of Italy's greatest writers and cultural icons continues to this day.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Alessandro Manzoni</dc:title>
  <cp:lastModifiedBy>Utente</cp:lastModifiedBy>
  <cp:revision>23</cp:revision>
  <dcterms:modified xsi:type="dcterms:W3CDTF">2023-05-14T10:15:39Z</dcterms:modified>
</cp:coreProperties>
</file>