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A4858-19C4-4041-8005-EC43AA9124F2}" v="243" dt="2023-05-11T14:13:13.668"/>
    <p1510:client id="{C5003601-DF99-42BD-8651-3172A844622E}" v="322" dt="2023-05-10T16:48:19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9" d="100"/>
          <a:sy n="79" d="100"/>
        </p:scale>
        <p:origin x="-22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ile:Leopardi,_Giacomo_(1798-1837)_-_ritr._A_Ferrazzi,_Recanati,_casa_Leopardi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35283" y="2243797"/>
            <a:ext cx="6426679" cy="2171939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Book Antiqua"/>
                <a:cs typeface="Calibri Light"/>
              </a:rPr>
              <a:t>GIACOMO LEOPARDI AND L'INFINITO</a:t>
            </a:r>
            <a:endParaRPr lang="de-DE" b="1" dirty="0">
              <a:latin typeface="Book Antiqua"/>
            </a:endParaRPr>
          </a:p>
        </p:txBody>
      </p:sp>
      <p:pic>
        <p:nvPicPr>
          <p:cNvPr id="4" name="Immagine 4" descr="Immagine che contiene testo, persona, vestiti, cravatta&#10;&#10;Descrizione generata automaticamente">
            <a:extLst>
              <a:ext uri="{FF2B5EF4-FFF2-40B4-BE49-F238E27FC236}">
                <a16:creationId xmlns:a16="http://schemas.microsoft.com/office/drawing/2014/main" xmlns="" id="{C876E68A-B828-1C1A-418B-AABA902E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4288" y="389986"/>
            <a:ext cx="5273613" cy="591987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04F5B63-6F8F-4071-2CE1-BB0541E08917}"/>
              </a:ext>
            </a:extLst>
          </p:cNvPr>
          <p:cNvSpPr txBox="1"/>
          <p:nvPr/>
        </p:nvSpPr>
        <p:spPr>
          <a:xfrm>
            <a:off x="1403230" y="4944014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Questa </a:t>
            </a:r>
            <a:r>
              <a:rPr lang="en-US" dirty="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1657E63-1D52-2212-576A-C65032EFC777}"/>
              </a:ext>
            </a:extLst>
          </p:cNvPr>
          <p:cNvSpPr txBox="1"/>
          <p:nvPr/>
        </p:nvSpPr>
        <p:spPr>
          <a:xfrm>
            <a:off x="9757879" y="5774682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cs typeface="Calibri"/>
              </a:rPr>
              <a:t>Anna Claudia Tricarico </a:t>
            </a:r>
          </a:p>
          <a:p>
            <a:r>
              <a:rPr lang="it-IT">
                <a:cs typeface="Calibri"/>
              </a:rPr>
              <a:t>Ylenia Trotta </a:t>
            </a:r>
          </a:p>
          <a:p>
            <a:r>
              <a:rPr lang="it-IT" dirty="0">
                <a:cs typeface="Calibri"/>
              </a:rPr>
              <a:t>Marta della Malva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magine 4" descr="Immagine che contiene edificio, cielo, aria aperta, mattone&#10;&#10;Descrizione generata automaticamente">
            <a:extLst>
              <a:ext uri="{FF2B5EF4-FFF2-40B4-BE49-F238E27FC236}">
                <a16:creationId xmlns:a16="http://schemas.microsoft.com/office/drawing/2014/main" xmlns="" id="{8300E5B7-DF25-0A1C-01C2-B31DE24BC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9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F9EC3F91-A75C-4F74-867E-E4C28C135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FD39BE2-5108-C6EF-8AC7-87B33DA1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it-IT" sz="3600" b="1">
                <a:latin typeface="Book Antiqua"/>
                <a:cs typeface="Calibri Light"/>
              </a:rPr>
              <a:t>GIACOMO LEOPARDI'S LIFE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F97029A-CEAA-F4C1-46FC-94C53F02C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512" y="2708352"/>
            <a:ext cx="4366991" cy="27000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200" dirty="0">
                <a:cs typeface="Calibri" panose="020F0502020204030204"/>
              </a:rPr>
              <a:t>Giacomo Leopardi </a:t>
            </a:r>
            <a:r>
              <a:rPr lang="it-IT" sz="2200" dirty="0" err="1">
                <a:cs typeface="Calibri" panose="020F0502020204030204"/>
              </a:rPr>
              <a:t>was</a:t>
            </a:r>
            <a:r>
              <a:rPr lang="it-IT" sz="2200" dirty="0">
                <a:cs typeface="Calibri" panose="020F0502020204030204"/>
              </a:rPr>
              <a:t> </a:t>
            </a:r>
            <a:r>
              <a:rPr lang="it-IT" sz="2200" dirty="0" err="1">
                <a:cs typeface="Calibri" panose="020F0502020204030204"/>
              </a:rPr>
              <a:t>born</a:t>
            </a:r>
            <a:r>
              <a:rPr lang="it-IT" sz="2200" dirty="0">
                <a:cs typeface="Calibri" panose="020F0502020204030204"/>
              </a:rPr>
              <a:t> on June 29, 1798 in Recanati. He </a:t>
            </a:r>
            <a:r>
              <a:rPr lang="it-IT" sz="2200" dirty="0" err="1">
                <a:cs typeface="Calibri" panose="020F0502020204030204"/>
              </a:rPr>
              <a:t>was</a:t>
            </a:r>
            <a:r>
              <a:rPr lang="it-IT" sz="2200" dirty="0">
                <a:cs typeface="Calibri" panose="020F0502020204030204"/>
              </a:rPr>
              <a:t> the </a:t>
            </a:r>
            <a:r>
              <a:rPr lang="it-IT" sz="2200" dirty="0" err="1">
                <a:cs typeface="Calibri" panose="020F0502020204030204"/>
              </a:rPr>
              <a:t>eldest</a:t>
            </a:r>
            <a:r>
              <a:rPr lang="it-IT" sz="2200" dirty="0">
                <a:cs typeface="Calibri" panose="020F0502020204030204"/>
              </a:rPr>
              <a:t> son of </a:t>
            </a:r>
            <a:r>
              <a:rPr lang="it-IT" sz="2200" dirty="0" err="1">
                <a:cs typeface="Calibri" panose="020F0502020204030204"/>
              </a:rPr>
              <a:t>Count</a:t>
            </a:r>
            <a:r>
              <a:rPr lang="it-IT" sz="2200" dirty="0">
                <a:cs typeface="Calibri" panose="020F0502020204030204"/>
              </a:rPr>
              <a:t> Monaldo and Adelaide Antici. The family </a:t>
            </a:r>
            <a:r>
              <a:rPr lang="it-IT" sz="2200" dirty="0" err="1">
                <a:cs typeface="Calibri" panose="020F0502020204030204"/>
              </a:rPr>
              <a:t>was</a:t>
            </a:r>
            <a:r>
              <a:rPr lang="it-IT" sz="2200" dirty="0">
                <a:cs typeface="Calibri" panose="020F0502020204030204"/>
              </a:rPr>
              <a:t> </a:t>
            </a:r>
            <a:r>
              <a:rPr lang="it-IT" sz="2200" dirty="0" err="1">
                <a:cs typeface="Calibri" panose="020F0502020204030204"/>
              </a:rPr>
              <a:t>noble</a:t>
            </a:r>
            <a:r>
              <a:rPr lang="it-IT" sz="2200" dirty="0">
                <a:cs typeface="Calibri" panose="020F0502020204030204"/>
              </a:rPr>
              <a:t> </a:t>
            </a:r>
            <a:r>
              <a:rPr lang="it-IT" sz="2200" dirty="0" err="1">
                <a:cs typeface="Calibri" panose="020F0502020204030204"/>
              </a:rPr>
              <a:t>but</a:t>
            </a:r>
            <a:r>
              <a:rPr lang="it-IT" sz="2200" dirty="0">
                <a:cs typeface="Calibri" panose="020F0502020204030204"/>
              </a:rPr>
              <a:t> </a:t>
            </a:r>
            <a:r>
              <a:rPr lang="it-IT" sz="2200" dirty="0" err="1">
                <a:cs typeface="Calibri" panose="020F0502020204030204"/>
              </a:rPr>
              <a:t>at</a:t>
            </a:r>
            <a:r>
              <a:rPr lang="it-IT" sz="2200" dirty="0">
                <a:cs typeface="Calibri" panose="020F0502020204030204"/>
              </a:rPr>
              <a:t> the </a:t>
            </a:r>
            <a:r>
              <a:rPr lang="it-IT" sz="2200" dirty="0" err="1">
                <a:cs typeface="Calibri" panose="020F0502020204030204"/>
              </a:rPr>
              <a:t>same</a:t>
            </a:r>
            <a:r>
              <a:rPr lang="it-IT" sz="2200" dirty="0">
                <a:cs typeface="Calibri" panose="020F0502020204030204"/>
              </a:rPr>
              <a:t> time </a:t>
            </a:r>
            <a:r>
              <a:rPr lang="it-IT" sz="2200" dirty="0" err="1">
                <a:cs typeface="Calibri" panose="020F0502020204030204"/>
              </a:rPr>
              <a:t>bigoted</a:t>
            </a:r>
            <a:r>
              <a:rPr lang="it-IT" sz="2200" dirty="0">
                <a:cs typeface="Calibri" panose="020F0502020204030204"/>
              </a:rPr>
              <a:t> and conservative. He </a:t>
            </a:r>
            <a:r>
              <a:rPr lang="it-IT" sz="2200" dirty="0" err="1">
                <a:cs typeface="Calibri" panose="020F0502020204030204"/>
              </a:rPr>
              <a:t>received</a:t>
            </a:r>
            <a:r>
              <a:rPr lang="it-IT" sz="2200" dirty="0">
                <a:cs typeface="Calibri" panose="020F0502020204030204"/>
              </a:rPr>
              <a:t>  </a:t>
            </a:r>
            <a:r>
              <a:rPr lang="it-IT" sz="2200" dirty="0" err="1">
                <a:cs typeface="Calibri" panose="020F0502020204030204"/>
              </a:rPr>
              <a:t>classical</a:t>
            </a:r>
            <a:r>
              <a:rPr lang="it-IT" sz="2200" dirty="0">
                <a:cs typeface="Calibri" panose="020F0502020204030204"/>
              </a:rPr>
              <a:t> training from </a:t>
            </a:r>
            <a:r>
              <a:rPr lang="it-IT" sz="2200" dirty="0" err="1">
                <a:cs typeface="Calibri" panose="020F0502020204030204"/>
              </a:rPr>
              <a:t>Hellenistic</a:t>
            </a:r>
            <a:r>
              <a:rPr lang="it-IT" sz="2200" dirty="0">
                <a:cs typeface="Calibri" panose="020F0502020204030204"/>
              </a:rPr>
              <a:t> tutors; </a:t>
            </a:r>
            <a:r>
              <a:rPr lang="it-IT" sz="2200" dirty="0" err="1">
                <a:cs typeface="Calibri" panose="020F0502020204030204"/>
              </a:rPr>
              <a:t>around</a:t>
            </a:r>
            <a:r>
              <a:rPr lang="it-IT" sz="2200" dirty="0">
                <a:cs typeface="Calibri" panose="020F0502020204030204"/>
              </a:rPr>
              <a:t> the age of </a:t>
            </a:r>
            <a:r>
              <a:rPr lang="it-IT" sz="2200" dirty="0" err="1">
                <a:cs typeface="Calibri" panose="020F0502020204030204"/>
              </a:rPr>
              <a:t>ten</a:t>
            </a:r>
            <a:r>
              <a:rPr lang="it-IT" sz="2200" dirty="0">
                <a:cs typeface="Calibri" panose="020F0502020204030204"/>
              </a:rPr>
              <a:t> he </a:t>
            </a:r>
            <a:r>
              <a:rPr lang="it-IT" sz="2200" dirty="0" err="1">
                <a:cs typeface="Calibri" panose="020F0502020204030204"/>
              </a:rPr>
              <a:t>continued</a:t>
            </a:r>
            <a:r>
              <a:rPr lang="it-IT" sz="2200" dirty="0">
                <a:cs typeface="Calibri" panose="020F0502020204030204"/>
              </a:rPr>
              <a:t> </a:t>
            </a:r>
            <a:r>
              <a:rPr lang="it-IT" sz="2200" dirty="0" err="1">
                <a:cs typeface="Calibri" panose="020F0502020204030204"/>
              </a:rPr>
              <a:t>his</a:t>
            </a:r>
            <a:r>
              <a:rPr lang="it-IT" sz="2200" dirty="0">
                <a:cs typeface="Calibri" panose="020F0502020204030204"/>
              </a:rPr>
              <a:t> studies on </a:t>
            </a:r>
            <a:r>
              <a:rPr lang="it-IT" sz="2200" dirty="0" err="1">
                <a:cs typeface="Calibri" panose="020F0502020204030204"/>
              </a:rPr>
              <a:t>his</a:t>
            </a:r>
            <a:r>
              <a:rPr lang="it-IT" sz="2200" dirty="0">
                <a:cs typeface="Calibri" panose="020F0502020204030204"/>
              </a:rPr>
              <a:t> </a:t>
            </a:r>
            <a:r>
              <a:rPr lang="it-IT" sz="2200" dirty="0" err="1">
                <a:cs typeface="Calibri" panose="020F0502020204030204"/>
              </a:rPr>
              <a:t>own</a:t>
            </a:r>
            <a:r>
              <a:rPr lang="it-IT" sz="2200" dirty="0">
                <a:cs typeface="Calibri" panose="020F0502020204030204"/>
              </a:rPr>
              <a:t>.</a:t>
            </a:r>
            <a:br>
              <a:rPr lang="it-IT" sz="2200" dirty="0">
                <a:cs typeface="Calibri" panose="020F0502020204030204"/>
              </a:rPr>
            </a:br>
            <a:r>
              <a:rPr lang="it-IT" sz="2200" dirty="0">
                <a:cs typeface="Calibri" panose="020F0502020204030204"/>
              </a:rPr>
              <a:t> </a:t>
            </a:r>
            <a:br>
              <a:rPr lang="it-IT" sz="2200" dirty="0">
                <a:cs typeface="Calibri" panose="020F0502020204030204"/>
              </a:rPr>
            </a:br>
            <a:endParaRPr lang="it-IT" sz="17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210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944E337-3E5D-4A1F-A5A1-2057F25B8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A50D69-7CF7-4844-B844-A2B821C77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76E1A8-74FB-082E-2C62-272D1521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it-IT" b="1" dirty="0">
                <a:latin typeface="Book Antiqua"/>
                <a:cs typeface="Calibri Light"/>
              </a:rPr>
              <a:t>LEOPARDI'S THOUGHT </a:t>
            </a:r>
            <a:endParaRPr lang="it-IT" b="1">
              <a:latin typeface="Book Antiqua"/>
            </a:endParaRPr>
          </a:p>
        </p:txBody>
      </p:sp>
      <p:pic>
        <p:nvPicPr>
          <p:cNvPr id="4" name="Immagine 4" descr="Immagine che contiene calendario&#10;&#10;Descrizione generata automaticamente">
            <a:extLst>
              <a:ext uri="{FF2B5EF4-FFF2-40B4-BE49-F238E27FC236}">
                <a16:creationId xmlns:a16="http://schemas.microsoft.com/office/drawing/2014/main" xmlns="" id="{C48F94B6-985C-D0BD-F01B-881ED55CF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86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24FBEB0-9E10-E9A2-19D8-DBF9CF0D1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dirty="0" err="1">
                <a:cs typeface="Calibri"/>
              </a:rPr>
              <a:t>Leopardi's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thought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is</a:t>
            </a:r>
            <a:r>
              <a:rPr lang="it-IT" dirty="0">
                <a:cs typeface="Calibri"/>
              </a:rPr>
              <a:t> best </a:t>
            </a:r>
            <a:r>
              <a:rPr lang="it-IT" dirty="0" err="1">
                <a:cs typeface="Calibri"/>
              </a:rPr>
              <a:t>expressed</a:t>
            </a:r>
            <a:r>
              <a:rPr lang="it-IT" dirty="0">
                <a:cs typeface="Calibri"/>
              </a:rPr>
              <a:t> in the </a:t>
            </a:r>
            <a:r>
              <a:rPr lang="it-IT" i="1" dirty="0">
                <a:cs typeface="Calibri"/>
              </a:rPr>
              <a:t>Zibaldone</a:t>
            </a:r>
            <a:r>
              <a:rPr lang="it-IT" dirty="0">
                <a:cs typeface="Calibri"/>
              </a:rPr>
              <a:t>: one of </a:t>
            </a:r>
            <a:r>
              <a:rPr lang="it-IT" dirty="0" err="1">
                <a:cs typeface="Calibri"/>
              </a:rPr>
              <a:t>his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most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important</a:t>
            </a:r>
            <a:r>
              <a:rPr lang="it-IT" dirty="0">
                <a:cs typeface="Calibri"/>
              </a:rPr>
              <a:t> works and an </a:t>
            </a:r>
            <a:r>
              <a:rPr lang="it-IT" dirty="0" err="1">
                <a:cs typeface="Calibri"/>
              </a:rPr>
              <a:t>intellectual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diary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composed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between</a:t>
            </a:r>
            <a:r>
              <a:rPr lang="it-IT" dirty="0">
                <a:cs typeface="Calibri"/>
              </a:rPr>
              <a:t> 1817 and 1832. The focus of </a:t>
            </a:r>
            <a:r>
              <a:rPr lang="it-IT" dirty="0" err="1">
                <a:cs typeface="Calibri"/>
              </a:rPr>
              <a:t>this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collection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is</a:t>
            </a:r>
            <a:r>
              <a:rPr lang="it-IT" dirty="0">
                <a:cs typeface="Calibri"/>
              </a:rPr>
              <a:t> a </a:t>
            </a:r>
            <a:r>
              <a:rPr lang="it-IT" dirty="0" err="1">
                <a:cs typeface="Calibri"/>
              </a:rPr>
              <a:t>reflection</a:t>
            </a:r>
            <a:r>
              <a:rPr lang="it-IT" dirty="0">
                <a:cs typeface="Calibri"/>
              </a:rPr>
              <a:t> on the </a:t>
            </a:r>
            <a:r>
              <a:rPr lang="it-IT" dirty="0" err="1">
                <a:cs typeface="Calibri"/>
              </a:rPr>
              <a:t>unhappiness</a:t>
            </a:r>
            <a:r>
              <a:rPr lang="it-IT" dirty="0">
                <a:cs typeface="Calibri"/>
              </a:rPr>
              <a:t> of man, </a:t>
            </a:r>
            <a:r>
              <a:rPr lang="it-IT" dirty="0" err="1">
                <a:cs typeface="Calibri"/>
              </a:rPr>
              <a:t>who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identifies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happiness</a:t>
            </a:r>
            <a:r>
              <a:rPr lang="it-IT" dirty="0">
                <a:cs typeface="Calibri"/>
              </a:rPr>
              <a:t> in </a:t>
            </a:r>
            <a:r>
              <a:rPr lang="it-IT" dirty="0" err="1">
                <a:cs typeface="Calibri"/>
              </a:rPr>
              <a:t>material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goods</a:t>
            </a:r>
            <a:r>
              <a:rPr lang="it-IT" dirty="0">
                <a:cs typeface="Calibri"/>
              </a:rPr>
              <a:t> and </a:t>
            </a:r>
            <a:r>
              <a:rPr lang="it-IT" dirty="0" err="1">
                <a:cs typeface="Calibri"/>
              </a:rPr>
              <a:t>aspires</a:t>
            </a:r>
            <a:r>
              <a:rPr lang="it-IT" dirty="0">
                <a:cs typeface="Calibri"/>
              </a:rPr>
              <a:t> to infinite </a:t>
            </a:r>
            <a:r>
              <a:rPr lang="it-IT" dirty="0" err="1">
                <a:cs typeface="Calibri"/>
              </a:rPr>
              <a:t>pleasure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but</a:t>
            </a:r>
            <a:r>
              <a:rPr lang="it-IT" dirty="0">
                <a:cs typeface="Calibri"/>
              </a:rPr>
              <a:t> none of </a:t>
            </a:r>
            <a:r>
              <a:rPr lang="it-IT" dirty="0" err="1">
                <a:cs typeface="Calibri"/>
              </a:rPr>
              <a:t>these</a:t>
            </a:r>
            <a:r>
              <a:rPr lang="it-IT" dirty="0">
                <a:cs typeface="Calibri"/>
              </a:rPr>
              <a:t> can </a:t>
            </a:r>
            <a:r>
              <a:rPr lang="it-IT" dirty="0" err="1">
                <a:cs typeface="Calibri"/>
              </a:rPr>
              <a:t>satisfy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his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need</a:t>
            </a:r>
            <a:r>
              <a:rPr lang="it-IT" dirty="0">
                <a:cs typeface="Calibri"/>
              </a:rPr>
              <a:t>. From </a:t>
            </a:r>
            <a:r>
              <a:rPr lang="it-IT" dirty="0" err="1">
                <a:cs typeface="Calibri"/>
              </a:rPr>
              <a:t>this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lack</a:t>
            </a:r>
            <a:r>
              <a:rPr lang="it-IT" dirty="0">
                <a:cs typeface="Calibri"/>
              </a:rPr>
              <a:t> of </a:t>
            </a:r>
            <a:r>
              <a:rPr lang="it-IT" dirty="0" err="1">
                <a:cs typeface="Calibri"/>
              </a:rPr>
              <a:t>fulfilment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comes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his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unhappiness</a:t>
            </a:r>
            <a:r>
              <a:rPr lang="it-IT" dirty="0">
                <a:cs typeface="Calibri"/>
              </a:rPr>
              <a:t>.</a:t>
            </a:r>
            <a:br>
              <a:rPr lang="it-IT" dirty="0">
                <a:cs typeface="Calibri"/>
              </a:rPr>
            </a:br>
            <a:r>
              <a:rPr lang="it-IT" dirty="0">
                <a:cs typeface="Calibri"/>
              </a:rPr>
              <a:t> </a:t>
            </a:r>
            <a:br>
              <a:rPr lang="it-IT" dirty="0">
                <a:cs typeface="Calibri"/>
              </a:rPr>
            </a:br>
            <a:r>
              <a:rPr lang="it-IT" dirty="0">
                <a:cs typeface="Calibri"/>
              </a:rPr>
              <a:t/>
            </a:r>
            <a:br>
              <a:rPr lang="it-IT" dirty="0">
                <a:cs typeface="Calibri"/>
              </a:rPr>
            </a:br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04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F926F647-622C-1D05-E53D-4C88E5B14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9" r="10934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29D826E-7BB8-14C4-2D34-ABB8FB1B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3" y="77578"/>
            <a:ext cx="4670453" cy="1899912"/>
          </a:xfrm>
        </p:spPr>
        <p:txBody>
          <a:bodyPr>
            <a:normAutofit/>
          </a:bodyPr>
          <a:lstStyle/>
          <a:p>
            <a:r>
              <a:rPr lang="it-IT" b="1" dirty="0">
                <a:latin typeface="Book Antiqua"/>
                <a:cs typeface="Calibri Light"/>
              </a:rPr>
              <a:t>L'INFINITO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E70A1C9-29D1-B576-5A63-79E286F7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92" y="1197748"/>
            <a:ext cx="4368528" cy="42891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dirty="0" err="1">
                <a:cs typeface="Calibri" panose="020F0502020204030204"/>
              </a:rPr>
              <a:t>Another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very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important</a:t>
            </a:r>
            <a:r>
              <a:rPr lang="it-IT" dirty="0">
                <a:cs typeface="Calibri" panose="020F0502020204030204"/>
              </a:rPr>
              <a:t> work by the </a:t>
            </a:r>
            <a:r>
              <a:rPr lang="it-IT" dirty="0" err="1">
                <a:cs typeface="Calibri" panose="020F0502020204030204"/>
              </a:rPr>
              <a:t>poet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is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i="1" dirty="0">
                <a:cs typeface="Calibri" panose="020F0502020204030204"/>
              </a:rPr>
              <a:t>Infinity</a:t>
            </a:r>
            <a:r>
              <a:rPr lang="it-IT" dirty="0">
                <a:cs typeface="Calibri" panose="020F0502020204030204"/>
              </a:rPr>
              <a:t>. </a:t>
            </a:r>
            <a:r>
              <a:rPr lang="it-IT" dirty="0" err="1">
                <a:cs typeface="Calibri" panose="020F0502020204030204"/>
              </a:rPr>
              <a:t>It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is</a:t>
            </a:r>
            <a:r>
              <a:rPr lang="it-IT" dirty="0">
                <a:cs typeface="Calibri" panose="020F0502020204030204"/>
              </a:rPr>
              <a:t> the first of </a:t>
            </a:r>
            <a:r>
              <a:rPr lang="it-IT" dirty="0" err="1">
                <a:cs typeface="Calibri" panose="020F0502020204030204"/>
              </a:rPr>
              <a:t>Leopardian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Idylls</a:t>
            </a:r>
            <a:r>
              <a:rPr lang="it-IT" dirty="0">
                <a:cs typeface="Calibri" panose="020F0502020204030204"/>
              </a:rPr>
              <a:t>, or </a:t>
            </a:r>
            <a:r>
              <a:rPr lang="it-IT" dirty="0" err="1">
                <a:cs typeface="Calibri" panose="020F0502020204030204"/>
              </a:rPr>
              <a:t>six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poems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that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would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later</a:t>
            </a:r>
            <a:r>
              <a:rPr lang="it-IT" dirty="0">
                <a:cs typeface="Calibri" panose="020F0502020204030204"/>
              </a:rPr>
              <a:t> be </a:t>
            </a:r>
            <a:r>
              <a:rPr lang="it-IT" dirty="0" err="1">
                <a:cs typeface="Calibri" panose="020F0502020204030204"/>
              </a:rPr>
              <a:t>introduced</a:t>
            </a:r>
            <a:r>
              <a:rPr lang="it-IT" dirty="0">
                <a:cs typeface="Calibri" panose="020F0502020204030204"/>
              </a:rPr>
              <a:t> in </a:t>
            </a:r>
            <a:r>
              <a:rPr lang="it-IT" dirty="0" err="1">
                <a:cs typeface="Calibri" panose="020F0502020204030204"/>
              </a:rPr>
              <a:t>its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most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famous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poetic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collection</a:t>
            </a:r>
            <a:r>
              <a:rPr lang="it-IT" dirty="0">
                <a:cs typeface="Calibri" panose="020F0502020204030204"/>
              </a:rPr>
              <a:t> '</a:t>
            </a:r>
            <a:r>
              <a:rPr lang="it-IT" i="1" dirty="0">
                <a:cs typeface="Calibri" panose="020F0502020204030204"/>
              </a:rPr>
              <a:t>I Canti'</a:t>
            </a:r>
            <a:r>
              <a:rPr lang="it-IT" dirty="0">
                <a:cs typeface="Calibri" panose="020F0502020204030204"/>
              </a:rPr>
              <a:t> of 1831. </a:t>
            </a:r>
            <a:r>
              <a:rPr lang="it-IT" i="1" dirty="0">
                <a:cs typeface="Calibri" panose="020F0502020204030204"/>
              </a:rPr>
              <a:t>The Infinite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was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composed</a:t>
            </a:r>
            <a:r>
              <a:rPr lang="it-IT" dirty="0">
                <a:cs typeface="Calibri" panose="020F0502020204030204"/>
              </a:rPr>
              <a:t> in Recanati in 1819  and </a:t>
            </a:r>
            <a:r>
              <a:rPr lang="it-IT" dirty="0" err="1">
                <a:cs typeface="Calibri" panose="020F0502020204030204"/>
              </a:rPr>
              <a:t>is</a:t>
            </a:r>
            <a:r>
              <a:rPr lang="it-IT" dirty="0">
                <a:cs typeface="Calibri" panose="020F0502020204030204"/>
              </a:rPr>
              <a:t> a </a:t>
            </a:r>
            <a:r>
              <a:rPr lang="it-IT" dirty="0" err="1">
                <a:cs typeface="Calibri" panose="020F0502020204030204"/>
              </a:rPr>
              <a:t>perfect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example</a:t>
            </a:r>
            <a:r>
              <a:rPr lang="it-IT" dirty="0">
                <a:cs typeface="Calibri" panose="020F0502020204030204"/>
              </a:rPr>
              <a:t> of </a:t>
            </a:r>
            <a:r>
              <a:rPr lang="it-IT" dirty="0" err="1">
                <a:cs typeface="Calibri" panose="020F0502020204030204"/>
              </a:rPr>
              <a:t>Leopardi's</a:t>
            </a:r>
            <a:r>
              <a:rPr lang="it-IT" dirty="0">
                <a:cs typeface="Calibri" panose="020F0502020204030204"/>
              </a:rPr>
              <a:t> </a:t>
            </a:r>
            <a:r>
              <a:rPr lang="it-IT" dirty="0" err="1">
                <a:cs typeface="Calibri" panose="020F0502020204030204"/>
              </a:rPr>
              <a:t>thoughts</a:t>
            </a:r>
            <a:r>
              <a:rPr lang="it-IT" dirty="0">
                <a:cs typeface="Calibri" panose="020F0502020204030204"/>
              </a:rPr>
              <a:t>.</a:t>
            </a:r>
            <a:br>
              <a:rPr lang="it-IT" dirty="0">
                <a:cs typeface="Calibri" panose="020F0502020204030204"/>
              </a:rPr>
            </a:br>
            <a:r>
              <a:rPr lang="it-IT" sz="2400" dirty="0">
                <a:cs typeface="Calibri" panose="020F0502020204030204"/>
              </a:rPr>
              <a:t> </a:t>
            </a:r>
            <a:br>
              <a:rPr lang="it-IT" sz="2400" dirty="0">
                <a:cs typeface="Calibri" panose="020F0502020204030204"/>
              </a:rPr>
            </a:br>
            <a:endParaRPr lang="it-IT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923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 descr="Immagine che contiene testo, persona, cravatta&#10;&#10;Descrizione generata automaticamente">
            <a:extLst>
              <a:ext uri="{FF2B5EF4-FFF2-40B4-BE49-F238E27FC236}">
                <a16:creationId xmlns:a16="http://schemas.microsoft.com/office/drawing/2014/main" xmlns="" id="{31709936-46FC-914F-5CE0-6A6579A51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2C1A1C3-AD0B-8F7A-50AD-829510C38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309" y="4427"/>
            <a:ext cx="4124113" cy="37140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3200" dirty="0" err="1">
                <a:cs typeface="Calibri" panose="020F0502020204030204"/>
              </a:rPr>
              <a:t>It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dirty="0" err="1">
                <a:cs typeface="Calibri" panose="020F0502020204030204"/>
              </a:rPr>
              <a:t>is</a:t>
            </a:r>
            <a:r>
              <a:rPr lang="it-IT" sz="3200" dirty="0">
                <a:cs typeface="Calibri" panose="020F0502020204030204"/>
              </a:rPr>
              <a:t> a </a:t>
            </a:r>
            <a:r>
              <a:rPr lang="it-IT" sz="3200" dirty="0" err="1">
                <a:cs typeface="Calibri" panose="020F0502020204030204"/>
              </a:rPr>
              <a:t>sonnet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dirty="0" err="1">
                <a:cs typeface="Calibri" panose="020F0502020204030204"/>
              </a:rPr>
              <a:t>divided</a:t>
            </a:r>
            <a:r>
              <a:rPr lang="it-IT" sz="3200" dirty="0">
                <a:cs typeface="Calibri" panose="020F0502020204030204"/>
              </a:rPr>
              <a:t> in </a:t>
            </a:r>
            <a:r>
              <a:rPr lang="it-IT" sz="3200" dirty="0" err="1">
                <a:cs typeface="Calibri" panose="020F0502020204030204"/>
              </a:rPr>
              <a:t>two</a:t>
            </a:r>
            <a:r>
              <a:rPr lang="it-IT" sz="3200" dirty="0">
                <a:cs typeface="Calibri" panose="020F0502020204030204"/>
              </a:rPr>
              <a:t> parts: the first </a:t>
            </a:r>
            <a:r>
              <a:rPr lang="it-IT" sz="3200" dirty="0" err="1">
                <a:cs typeface="Calibri" panose="020F0502020204030204"/>
              </a:rPr>
              <a:t>is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dirty="0" err="1">
                <a:cs typeface="Calibri" panose="020F0502020204030204"/>
              </a:rPr>
              <a:t>spatial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dirty="0" err="1">
                <a:cs typeface="Calibri" panose="020F0502020204030204"/>
              </a:rPr>
              <a:t>infinity</a:t>
            </a:r>
            <a:r>
              <a:rPr lang="it-IT" sz="3200" dirty="0">
                <a:cs typeface="Calibri" panose="020F0502020204030204"/>
              </a:rPr>
              <a:t>, </a:t>
            </a:r>
            <a:r>
              <a:rPr lang="it-IT" sz="3200" dirty="0" err="1">
                <a:cs typeface="Calibri" panose="020F0502020204030204"/>
              </a:rPr>
              <a:t>which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dirty="0" err="1">
                <a:cs typeface="Calibri" panose="020F0502020204030204"/>
              </a:rPr>
              <a:t>begins</a:t>
            </a:r>
            <a:r>
              <a:rPr lang="it-IT" sz="3200" dirty="0">
                <a:cs typeface="Calibri" panose="020F0502020204030204"/>
              </a:rPr>
              <a:t> with the </a:t>
            </a:r>
            <a:r>
              <a:rPr lang="it-IT" sz="3200" dirty="0" err="1">
                <a:cs typeface="Calibri" panose="020F0502020204030204"/>
              </a:rPr>
              <a:t>impossibility</a:t>
            </a:r>
            <a:r>
              <a:rPr lang="it-IT" sz="3200" dirty="0">
                <a:cs typeface="Calibri" panose="020F0502020204030204"/>
              </a:rPr>
              <a:t> of vision; the </a:t>
            </a:r>
            <a:r>
              <a:rPr lang="it-IT" sz="3200" dirty="0" err="1">
                <a:cs typeface="Calibri" panose="020F0502020204030204"/>
              </a:rPr>
              <a:t>other</a:t>
            </a:r>
            <a:r>
              <a:rPr lang="it-IT" sz="3200" dirty="0">
                <a:cs typeface="Calibri" panose="020F0502020204030204"/>
              </a:rPr>
              <a:t> - </a:t>
            </a:r>
            <a:r>
              <a:rPr lang="it-IT" sz="3200" dirty="0" err="1">
                <a:cs typeface="Calibri" panose="020F0502020204030204"/>
              </a:rPr>
              <a:t>temporal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dirty="0" err="1">
                <a:cs typeface="Calibri" panose="020F0502020204030204"/>
              </a:rPr>
              <a:t>infinity</a:t>
            </a:r>
            <a:r>
              <a:rPr lang="it-IT" sz="3200" dirty="0">
                <a:cs typeface="Calibri" panose="020F0502020204030204"/>
              </a:rPr>
              <a:t>, or the </a:t>
            </a:r>
            <a:r>
              <a:rPr lang="it-IT" sz="3200" dirty="0" err="1">
                <a:cs typeface="Calibri" panose="020F0502020204030204"/>
              </a:rPr>
              <a:t>auditory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dirty="0" err="1">
                <a:cs typeface="Calibri" panose="020F0502020204030204"/>
              </a:rPr>
              <a:t>sensation</a:t>
            </a:r>
            <a:r>
              <a:rPr lang="it-IT" sz="3200" dirty="0">
                <a:cs typeface="Calibri" panose="020F0502020204030204"/>
              </a:rPr>
              <a:t>.</a:t>
            </a:r>
            <a:br>
              <a:rPr lang="it-IT" sz="3200" dirty="0">
                <a:cs typeface="Calibri" panose="020F0502020204030204"/>
              </a:rPr>
            </a:br>
            <a:r>
              <a:rPr lang="it-IT" sz="3200" dirty="0">
                <a:cs typeface="Calibri" panose="020F0502020204030204"/>
              </a:rPr>
              <a:t> </a:t>
            </a:r>
            <a:br>
              <a:rPr lang="it-IT" sz="3200" dirty="0">
                <a:cs typeface="Calibri" panose="020F0502020204030204"/>
              </a:rPr>
            </a:br>
            <a:endParaRPr lang="it-IT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084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0A1ED06-4733-4020-9C60-81D4D8014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0CA3509-3AF9-45FE-93ED-57BB5D5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 descr="Immagine che contiene aria aperta, natura&#10;&#10;Descrizione generata automaticamente">
            <a:extLst>
              <a:ext uri="{FF2B5EF4-FFF2-40B4-BE49-F238E27FC236}">
                <a16:creationId xmlns:a16="http://schemas.microsoft.com/office/drawing/2014/main" xmlns="" id="{48B45CF7-27E5-DB18-A117-50FCF3824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3062" b="427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39A5DEA-86AA-A79C-D97E-4D0A3E6F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it-IT" sz="4000" b="1">
                <a:solidFill>
                  <a:srgbClr val="FFFFFF"/>
                </a:solidFill>
                <a:latin typeface="Book Antiqua"/>
                <a:cs typeface="Calibri Light"/>
              </a:rPr>
              <a:t>THE THEME</a:t>
            </a:r>
            <a:r>
              <a:rPr lang="it-IT" sz="4000">
                <a:solidFill>
                  <a:srgbClr val="FFFFFF"/>
                </a:solidFill>
                <a:cs typeface="Calibri Light"/>
              </a:rPr>
              <a:t> </a:t>
            </a:r>
            <a:endParaRPr lang="it-IT" sz="40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30E0E7C-43BA-E919-9E17-E33BB42A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3168"/>
            <a:ext cx="10165218" cy="25884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The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main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theme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 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is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the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poet's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understanding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of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infinity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. He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argues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that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some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vague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and indefinite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sensory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experiences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stimulate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imagination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that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creates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infinity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,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but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the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latter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is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unattainable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for man from the point of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view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of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pleasure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. The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experience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of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infinity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is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neither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the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search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nor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the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revelation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of a superior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being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but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it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is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an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illusion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with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which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men 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seek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 comfort from </a:t>
            </a:r>
            <a:r>
              <a:rPr lang="it-IT" sz="2400" b="1" dirty="0" err="1">
                <a:solidFill>
                  <a:srgbClr val="FFFFFF"/>
                </a:solidFill>
                <a:cs typeface="Calibri" panose="020F0502020204030204"/>
              </a:rPr>
              <a:t>pain</a:t>
            </a:r>
            <a:r>
              <a:rPr lang="it-IT" sz="2400" b="1" dirty="0">
                <a:solidFill>
                  <a:srgbClr val="FFFFFF"/>
                </a:solidFill>
                <a:cs typeface="Calibri" panose="020F0502020204030204"/>
              </a:rPr>
              <a:t>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71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</Words>
  <Application>Microsoft Office PowerPoint</Application>
  <PresentationFormat>Personalizzato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GIACOMO LEOPARDI AND L'INFINITO</vt:lpstr>
      <vt:lpstr>GIACOMO LEOPARDI'S LIFE</vt:lpstr>
      <vt:lpstr>LEOPARDI'S THOUGHT </vt:lpstr>
      <vt:lpstr>L'INFINITO</vt:lpstr>
      <vt:lpstr>Presentazione standard di PowerPoint</vt:lpstr>
      <vt:lpstr>THE THEME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Utente</cp:lastModifiedBy>
  <cp:revision>245</cp:revision>
  <dcterms:created xsi:type="dcterms:W3CDTF">2023-05-10T15:36:39Z</dcterms:created>
  <dcterms:modified xsi:type="dcterms:W3CDTF">2023-05-11T14:22:26Z</dcterms:modified>
</cp:coreProperties>
</file>